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265" r:id="rId3"/>
    <p:sldId id="325" r:id="rId4"/>
    <p:sldId id="260" r:id="rId5"/>
    <p:sldId id="262" r:id="rId6"/>
    <p:sldId id="263" r:id="rId7"/>
    <p:sldId id="417" r:id="rId8"/>
    <p:sldId id="418" r:id="rId9"/>
    <p:sldId id="267" r:id="rId10"/>
    <p:sldId id="268" r:id="rId11"/>
    <p:sldId id="269" r:id="rId12"/>
    <p:sldId id="270" r:id="rId13"/>
    <p:sldId id="271" r:id="rId14"/>
    <p:sldId id="272" r:id="rId15"/>
    <p:sldId id="273" r:id="rId16"/>
    <p:sldId id="274" r:id="rId17"/>
    <p:sldId id="275" r:id="rId18"/>
    <p:sldId id="276" r:id="rId19"/>
    <p:sldId id="279" r:id="rId20"/>
    <p:sldId id="280" r:id="rId21"/>
    <p:sldId id="281" r:id="rId22"/>
    <p:sldId id="282" r:id="rId23"/>
    <p:sldId id="283" r:id="rId24"/>
    <p:sldId id="284" r:id="rId25"/>
    <p:sldId id="291" r:id="rId26"/>
    <p:sldId id="292" r:id="rId27"/>
    <p:sldId id="293" r:id="rId28"/>
    <p:sldId id="294" r:id="rId29"/>
    <p:sldId id="295" r:id="rId30"/>
    <p:sldId id="296" r:id="rId31"/>
    <p:sldId id="297" r:id="rId32"/>
    <p:sldId id="298" r:id="rId33"/>
    <p:sldId id="299" r:id="rId34"/>
    <p:sldId id="419" r:id="rId35"/>
    <p:sldId id="420" r:id="rId36"/>
    <p:sldId id="421" r:id="rId37"/>
    <p:sldId id="422" r:id="rId38"/>
    <p:sldId id="423" r:id="rId39"/>
    <p:sldId id="300" r:id="rId40"/>
    <p:sldId id="301" r:id="rId41"/>
    <p:sldId id="302" r:id="rId42"/>
    <p:sldId id="303" r:id="rId43"/>
    <p:sldId id="304" r:id="rId44"/>
    <p:sldId id="424" r:id="rId45"/>
    <p:sldId id="305" r:id="rId46"/>
    <p:sldId id="306" r:id="rId47"/>
    <p:sldId id="307" r:id="rId48"/>
    <p:sldId id="308" r:id="rId49"/>
    <p:sldId id="309" r:id="rId50"/>
    <p:sldId id="310" r:id="rId51"/>
    <p:sldId id="311" r:id="rId52"/>
    <p:sldId id="312" r:id="rId53"/>
    <p:sldId id="313" r:id="rId54"/>
    <p:sldId id="31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0BC"/>
    <a:srgbClr val="000000"/>
    <a:srgbClr val="FBE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114" d="100"/>
          <a:sy n="114" d="100"/>
        </p:scale>
        <p:origin x="1386" y="102"/>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tam Singh" userId="efd3002deac1899b" providerId="LiveId" clId="{A8C8C3D1-1E1D-4412-82E8-5E8D7CAECD16}"/>
    <pc:docChg chg="modSld">
      <pc:chgData name="Uttam Singh" userId="efd3002deac1899b" providerId="LiveId" clId="{A8C8C3D1-1E1D-4412-82E8-5E8D7CAECD16}" dt="2023-05-01T04:58:03.080" v="1" actId="207"/>
      <pc:docMkLst>
        <pc:docMk/>
      </pc:docMkLst>
      <pc:sldChg chg="modSp mod">
        <pc:chgData name="Uttam Singh" userId="efd3002deac1899b" providerId="LiveId" clId="{A8C8C3D1-1E1D-4412-82E8-5E8D7CAECD16}" dt="2023-05-01T04:58:03.080" v="1" actId="207"/>
        <pc:sldMkLst>
          <pc:docMk/>
          <pc:sldMk cId="1471736056" sldId="398"/>
        </pc:sldMkLst>
        <pc:spChg chg="mod">
          <ac:chgData name="Uttam Singh" userId="efd3002deac1899b" providerId="LiveId" clId="{A8C8C3D1-1E1D-4412-82E8-5E8D7CAECD16}" dt="2023-05-01T04:58:03.080" v="1" actId="207"/>
          <ac:spMkLst>
            <pc:docMk/>
            <pc:sldMk cId="1471736056" sldId="398"/>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MCA 114, Full stack development</a:t>
            </a:r>
            <a:endParaRPr lang="en-IN" dirty="0"/>
          </a:p>
        </p:txBody>
      </p:sp>
      <p:sp>
        <p:nvSpPr>
          <p:cNvPr id="4" name="Footer Placeholder 3"/>
          <p:cNvSpPr>
            <a:spLocks noGrp="1"/>
          </p:cNvSpPr>
          <p:nvPr>
            <p:ph type="ftr" sz="quarter" idx="2"/>
          </p:nvPr>
        </p:nvSpPr>
        <p:spPr>
          <a:xfrm>
            <a:off x="0" y="8685213"/>
            <a:ext cx="5943600" cy="458787"/>
          </a:xfrm>
          <a:prstGeom prst="rect">
            <a:avLst/>
          </a:prstGeom>
        </p:spPr>
        <p:txBody>
          <a:bodyPr vert="horz" lIns="91440" tIns="45720" rIns="91440" bIns="45720" rtlCol="0" anchor="b"/>
          <a:lstStyle>
            <a:lvl1pPr algn="l">
              <a:defRPr sz="1200"/>
            </a:lvl1pPr>
          </a:lstStyle>
          <a:p>
            <a:r>
              <a:rPr lang="en-US" dirty="0"/>
              <a:t>© Bharati Vidyapeeth’s Institute of Computer Applications and Management, New Delhi-63, by Dr. Arpita</a:t>
            </a:r>
            <a:endParaRPr lang="en-IN" dirty="0"/>
          </a:p>
        </p:txBody>
      </p:sp>
      <p:sp>
        <p:nvSpPr>
          <p:cNvPr id="5" name="Slide Number Placeholder 4"/>
          <p:cNvSpPr>
            <a:spLocks noGrp="1"/>
          </p:cNvSpPr>
          <p:nvPr>
            <p:ph type="sldNum" sz="quarter" idx="3"/>
          </p:nvPr>
        </p:nvSpPr>
        <p:spPr>
          <a:xfrm>
            <a:off x="6248401" y="8685213"/>
            <a:ext cx="608012" cy="458787"/>
          </a:xfrm>
          <a:prstGeom prst="rect">
            <a:avLst/>
          </a:prstGeom>
        </p:spPr>
        <p:txBody>
          <a:bodyPr vert="horz" lIns="91440" tIns="45720" rIns="91440" bIns="45720" rtlCol="0" anchor="b"/>
          <a:lstStyle>
            <a:lvl1pPr algn="r">
              <a:defRPr sz="1200"/>
            </a:lvl1pPr>
          </a:lstStyle>
          <a:p>
            <a:r>
              <a:rPr lang="en-IN" dirty="0"/>
              <a:t>U1.</a:t>
            </a:r>
            <a:fld id="{DAB66F9B-EAB4-48CF-92D8-B44CF806739D}" type="slidenum">
              <a:rPr lang="en-IN" smtClean="0"/>
              <a:t>‹#›</a:t>
            </a:fld>
            <a:endParaRPr lang="en-IN" dirty="0"/>
          </a:p>
        </p:txBody>
      </p:sp>
    </p:spTree>
    <p:extLst>
      <p:ext uri="{BB962C8B-B14F-4D97-AF65-F5344CB8AC3E}">
        <p14:creationId xmlns:p14="http://schemas.microsoft.com/office/powerpoint/2010/main" val="888318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49AE3-A955-4FE3-A7F9-AB97CDC79EE5}" type="datetimeFigureOut">
              <a:rPr lang="en-US" smtClean="0"/>
              <a:pPr/>
              <a:t>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CE031-F0BE-4E1C-BB12-CBF520E5C919}" type="slidenum">
              <a:rPr lang="en-US" smtClean="0"/>
              <a:pPr/>
              <a:t>‹#›</a:t>
            </a:fld>
            <a:endParaRPr lang="en-US"/>
          </a:p>
        </p:txBody>
      </p:sp>
    </p:spTree>
    <p:extLst>
      <p:ext uri="{BB962C8B-B14F-4D97-AF65-F5344CB8AC3E}">
        <p14:creationId xmlns:p14="http://schemas.microsoft.com/office/powerpoint/2010/main" val="320832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BCE031-F0BE-4E1C-BB12-CBF520E5C919}" type="slidenum">
              <a:rPr lang="en-US" smtClean="0"/>
              <a:pPr/>
              <a:t>1</a:t>
            </a:fld>
            <a:endParaRPr lang="en-US"/>
          </a:p>
        </p:txBody>
      </p:sp>
    </p:spTree>
    <p:extLst>
      <p:ext uri="{BB962C8B-B14F-4D97-AF65-F5344CB8AC3E}">
        <p14:creationId xmlns:p14="http://schemas.microsoft.com/office/powerpoint/2010/main" val="266101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d620e6cf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d620e6c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d620e6cfe_0_0: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0d620e6c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ad57a9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ad57a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ad57a9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fad57a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ad57a9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ad57a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ad57a9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ad57a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fad57a9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fad57a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ad57a9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fad57a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fad57a9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fad57a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ad57a9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fad57a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ad57a9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ad57a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9e53d50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9e53d5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fad57a9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fad57a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19a4a0f837_4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19a4a0f837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b4ac0b065b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b4ac0b065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8e9105e78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8e9105e7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6136db419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6136db41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4fc59afac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4fc59afa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42052f4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42052f4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9e53d50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9e53d5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9e53d50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9e53d5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b875985d2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b875985d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fad57a9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fad57a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ad633de722_2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ad633de722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6D783-408F-4FEA-A2B8-B64AAB5EA06B}" type="slidenum">
              <a:rPr lang="en-US" smtClean="0"/>
              <a:t>36</a:t>
            </a:fld>
            <a:endParaRPr lang="en-US"/>
          </a:p>
        </p:txBody>
      </p:sp>
    </p:spTree>
    <p:extLst>
      <p:ext uri="{BB962C8B-B14F-4D97-AF65-F5344CB8AC3E}">
        <p14:creationId xmlns:p14="http://schemas.microsoft.com/office/powerpoint/2010/main" val="1751367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6D783-408F-4FEA-A2B8-B64AAB5EA06B}" type="slidenum">
              <a:rPr lang="en-US" smtClean="0"/>
              <a:t>37</a:t>
            </a:fld>
            <a:endParaRPr lang="en-US"/>
          </a:p>
        </p:txBody>
      </p:sp>
    </p:spTree>
    <p:extLst>
      <p:ext uri="{BB962C8B-B14F-4D97-AF65-F5344CB8AC3E}">
        <p14:creationId xmlns:p14="http://schemas.microsoft.com/office/powerpoint/2010/main" val="1751367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6D783-408F-4FEA-A2B8-B64AAB5EA06B}" type="slidenum">
              <a:rPr lang="en-US" smtClean="0"/>
              <a:t>38</a:t>
            </a:fld>
            <a:endParaRPr lang="en-US"/>
          </a:p>
        </p:txBody>
      </p:sp>
    </p:spTree>
    <p:extLst>
      <p:ext uri="{BB962C8B-B14F-4D97-AF65-F5344CB8AC3E}">
        <p14:creationId xmlns:p14="http://schemas.microsoft.com/office/powerpoint/2010/main" val="1751367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ad57a9_1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ad57a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d3747a940_2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d3747a940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d3747a940_2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d3747a940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d3747a940_2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d3747a940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fad57a9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fad57a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9e53d5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9e53d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6D783-408F-4FEA-A2B8-B64AAB5EA06B}" type="slidenum">
              <a:rPr lang="en-US" smtClean="0"/>
              <a:t>44</a:t>
            </a:fld>
            <a:endParaRPr lang="en-US"/>
          </a:p>
        </p:txBody>
      </p:sp>
    </p:spTree>
    <p:extLst>
      <p:ext uri="{BB962C8B-B14F-4D97-AF65-F5344CB8AC3E}">
        <p14:creationId xmlns:p14="http://schemas.microsoft.com/office/powerpoint/2010/main" val="1751367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fad57a9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fad57a9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fad57a9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fad57a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fad57a9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fad57a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ad57a9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fad57a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7953a03fe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7953a03f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6d85a5832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6d85a583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fad57a9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fad57a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85fdb196be9c90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85fdb196be9c90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fad57a9_1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fad57a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cb7908a126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cb7908a12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4b875985d2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4b875985d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93907164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9390716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ad57a9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ad57a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ad57a9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ad57a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b875985d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b875985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274638"/>
            <a:ext cx="2176463" cy="59610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42888" y="274638"/>
            <a:ext cx="6376987" cy="59610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235899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65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229600" cy="1143000"/>
          </a:xfrm>
          <a:prstGeom prst="rect">
            <a:avLst/>
          </a:prstGeom>
        </p:spPr>
        <p:txBody>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42888" y="1014413"/>
            <a:ext cx="4276725" cy="5221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2013" y="1014413"/>
            <a:ext cx="4276725" cy="5221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242888" y="1014413"/>
            <a:ext cx="8705850" cy="5221287"/>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pic>
        <p:nvPicPr>
          <p:cNvPr id="1027" name="Picture 2"/>
          <p:cNvPicPr>
            <a:picLocks noChangeAspect="1" noChangeArrowheads="1"/>
          </p:cNvPicPr>
          <p:nvPr/>
        </p:nvPicPr>
        <p:blipFill>
          <a:blip r:embed="rId15"/>
          <a:srcRect/>
          <a:stretch>
            <a:fillRect/>
          </a:stretch>
        </p:blipFill>
        <p:spPr bwMode="auto">
          <a:xfrm>
            <a:off x="0" y="0"/>
            <a:ext cx="1465263" cy="644525"/>
          </a:xfrm>
          <a:prstGeom prst="rect">
            <a:avLst/>
          </a:prstGeom>
          <a:noFill/>
          <a:ln w="9525">
            <a:noFill/>
            <a:round/>
            <a:headEnd/>
            <a:tailEnd/>
          </a:ln>
        </p:spPr>
      </p:pic>
      <p:sp>
        <p:nvSpPr>
          <p:cNvPr id="1031" name="Text Box 7"/>
          <p:cNvSpPr txBox="1">
            <a:spLocks noChangeArrowheads="1"/>
          </p:cNvSpPr>
          <p:nvPr/>
        </p:nvSpPr>
        <p:spPr bwMode="auto">
          <a:xfrm>
            <a:off x="1506538" y="142875"/>
            <a:ext cx="7413625" cy="457200"/>
          </a:xfrm>
          <a:prstGeom prst="rect">
            <a:avLst/>
          </a:prstGeom>
          <a:noFill/>
          <a:ln w="9525">
            <a:noFill/>
            <a:round/>
            <a:headEnd/>
            <a:tailEnd/>
          </a:ln>
          <a:effectLst/>
        </p:spPr>
        <p:txBody>
          <a:bodyPr wrap="none" anchor="ctr"/>
          <a:lstStyle/>
          <a:p>
            <a:pPr>
              <a:defRPr/>
            </a:pPr>
            <a:endParaRPr lang="en-US"/>
          </a:p>
        </p:txBody>
      </p:sp>
      <p:sp>
        <p:nvSpPr>
          <p:cNvPr id="1032" name="Rectangle 8"/>
          <p:cNvSpPr>
            <a:spLocks noChangeArrowheads="1"/>
          </p:cNvSpPr>
          <p:nvPr/>
        </p:nvSpPr>
        <p:spPr bwMode="auto">
          <a:xfrm>
            <a:off x="0" y="693738"/>
            <a:ext cx="9144000" cy="144462"/>
          </a:xfrm>
          <a:prstGeom prst="rect">
            <a:avLst/>
          </a:prstGeom>
          <a:solidFill>
            <a:srgbClr val="000099"/>
          </a:solidFill>
          <a:ln w="9525">
            <a:noFill/>
            <a:round/>
            <a:headEnd/>
            <a:tailEnd/>
          </a:ln>
          <a:effectLst/>
        </p:spPr>
        <p:txBody>
          <a:bodyPr wrap="none" anchor="ctr"/>
          <a:lstStyle/>
          <a:p>
            <a:pPr>
              <a:defRPr/>
            </a:pPr>
            <a:endParaRPr lang="en-US"/>
          </a:p>
        </p:txBody>
      </p:sp>
      <p:sp>
        <p:nvSpPr>
          <p:cNvPr id="1033" name="Rectangle 9"/>
          <p:cNvSpPr>
            <a:spLocks noChangeArrowheads="1"/>
          </p:cNvSpPr>
          <p:nvPr/>
        </p:nvSpPr>
        <p:spPr bwMode="auto">
          <a:xfrm>
            <a:off x="0" y="841375"/>
            <a:ext cx="9144000" cy="42863"/>
          </a:xfrm>
          <a:prstGeom prst="rect">
            <a:avLst/>
          </a:prstGeom>
          <a:solidFill>
            <a:srgbClr val="FF0000"/>
          </a:solidFill>
          <a:ln w="9525">
            <a:noFill/>
            <a:round/>
            <a:headEnd/>
            <a:tailEnd/>
          </a:ln>
          <a:effectLst/>
        </p:spPr>
        <p:txBody>
          <a:bodyPr wrap="none" anchor="ctr"/>
          <a:lstStyle/>
          <a:p>
            <a:pPr>
              <a:defRPr/>
            </a:pPr>
            <a:endParaRPr lang="en-US"/>
          </a:p>
        </p:txBody>
      </p:sp>
      <p:sp>
        <p:nvSpPr>
          <p:cNvPr id="1034" name="Rectangle 10"/>
          <p:cNvSpPr>
            <a:spLocks noChangeArrowheads="1"/>
          </p:cNvSpPr>
          <p:nvPr/>
        </p:nvSpPr>
        <p:spPr bwMode="auto">
          <a:xfrm>
            <a:off x="1495425" y="0"/>
            <a:ext cx="7648575" cy="696913"/>
          </a:xfrm>
          <a:prstGeom prst="rect">
            <a:avLst/>
          </a:prstGeom>
          <a:solidFill>
            <a:srgbClr val="000099"/>
          </a:solidFill>
          <a:ln w="9525">
            <a:noFill/>
            <a:round/>
            <a:headEnd/>
            <a:tailEnd/>
          </a:ln>
          <a:effectLst/>
        </p:spPr>
        <p:txBody>
          <a:bodyPr wrap="none" anchor="ctr"/>
          <a:lstStyle/>
          <a:p>
            <a:pPr>
              <a:defRPr/>
            </a:pPr>
            <a:endParaRPr lang="en-US"/>
          </a:p>
        </p:txBody>
      </p:sp>
      <p:pic>
        <p:nvPicPr>
          <p:cNvPr id="3" name="Picture 11"/>
          <p:cNvPicPr>
            <a:picLocks noChangeAspect="1" noChangeArrowheads="1"/>
          </p:cNvPicPr>
          <p:nvPr/>
        </p:nvPicPr>
        <p:blipFill>
          <a:blip r:embed="rId15"/>
          <a:srcRect/>
          <a:stretch>
            <a:fillRect/>
          </a:stretch>
        </p:blipFill>
        <p:spPr bwMode="auto">
          <a:xfrm>
            <a:off x="0" y="0"/>
            <a:ext cx="1465263" cy="644525"/>
          </a:xfrm>
          <a:prstGeom prst="rect">
            <a:avLst/>
          </a:prstGeom>
          <a:noFill/>
          <a:ln w="9525">
            <a:noFill/>
            <a:round/>
            <a:headEnd/>
            <a:tailEnd/>
          </a:ln>
        </p:spPr>
      </p:pic>
      <p:sp>
        <p:nvSpPr>
          <p:cNvPr id="1036" name="Rectangle 12"/>
          <p:cNvSpPr>
            <a:spLocks noChangeArrowheads="1"/>
          </p:cNvSpPr>
          <p:nvPr/>
        </p:nvSpPr>
        <p:spPr bwMode="auto">
          <a:xfrm>
            <a:off x="1495425" y="0"/>
            <a:ext cx="7648575" cy="696913"/>
          </a:xfrm>
          <a:prstGeom prst="rect">
            <a:avLst/>
          </a:prstGeom>
          <a:solidFill>
            <a:srgbClr val="000099"/>
          </a:solidFill>
          <a:ln w="9525">
            <a:noFill/>
            <a:round/>
            <a:headEnd/>
            <a:tailEnd/>
          </a:ln>
          <a:effectLst/>
        </p:spPr>
        <p:txBody>
          <a:bodyPr wrap="none" anchor="ctr"/>
          <a:lstStyle/>
          <a:p>
            <a:pPr>
              <a:defRPr/>
            </a:pPr>
            <a:endParaRPr lang="en-US"/>
          </a:p>
        </p:txBody>
      </p:sp>
      <p:sp>
        <p:nvSpPr>
          <p:cNvPr id="1037" name="Rectangle 13"/>
          <p:cNvSpPr>
            <a:spLocks noChangeArrowheads="1"/>
          </p:cNvSpPr>
          <p:nvPr/>
        </p:nvSpPr>
        <p:spPr bwMode="auto">
          <a:xfrm>
            <a:off x="0" y="693738"/>
            <a:ext cx="9144000" cy="144462"/>
          </a:xfrm>
          <a:prstGeom prst="rect">
            <a:avLst/>
          </a:prstGeom>
          <a:solidFill>
            <a:srgbClr val="000099"/>
          </a:solidFill>
          <a:ln w="9525">
            <a:noFill/>
            <a:round/>
            <a:headEnd/>
            <a:tailEnd/>
          </a:ln>
          <a:effectLst/>
        </p:spPr>
        <p:txBody>
          <a:bodyPr wrap="none" anchor="ctr"/>
          <a:lstStyle/>
          <a:p>
            <a:pPr>
              <a:defRPr/>
            </a:pPr>
            <a:endParaRPr lang="en-US"/>
          </a:p>
        </p:txBody>
      </p:sp>
      <p:pic>
        <p:nvPicPr>
          <p:cNvPr id="4" name="Picture 14"/>
          <p:cNvPicPr>
            <a:picLocks noChangeAspect="1" noChangeArrowheads="1"/>
          </p:cNvPicPr>
          <p:nvPr/>
        </p:nvPicPr>
        <p:blipFill>
          <a:blip r:embed="rId15"/>
          <a:srcRect/>
          <a:stretch>
            <a:fillRect/>
          </a:stretch>
        </p:blipFill>
        <p:spPr bwMode="auto">
          <a:xfrm>
            <a:off x="0" y="0"/>
            <a:ext cx="1465263" cy="644525"/>
          </a:xfrm>
          <a:prstGeom prst="rect">
            <a:avLst/>
          </a:prstGeom>
          <a:noFill/>
          <a:ln w="9525">
            <a:noFill/>
            <a:round/>
            <a:headEnd/>
            <a:tailEnd/>
          </a:ln>
        </p:spPr>
      </p:pic>
      <p:sp>
        <p:nvSpPr>
          <p:cNvPr id="1039" name="Rectangle 15"/>
          <p:cNvSpPr>
            <a:spLocks noChangeArrowheads="1"/>
          </p:cNvSpPr>
          <p:nvPr/>
        </p:nvSpPr>
        <p:spPr bwMode="auto">
          <a:xfrm>
            <a:off x="0" y="693738"/>
            <a:ext cx="9144000" cy="144462"/>
          </a:xfrm>
          <a:prstGeom prst="rect">
            <a:avLst/>
          </a:prstGeom>
          <a:solidFill>
            <a:srgbClr val="000099"/>
          </a:solidFill>
          <a:ln w="9525">
            <a:noFill/>
            <a:round/>
            <a:headEnd/>
            <a:tailEnd/>
          </a:ln>
          <a:effectLst/>
        </p:spPr>
        <p:txBody>
          <a:bodyPr wrap="none" anchor="ctr"/>
          <a:lstStyle/>
          <a:p>
            <a:pPr>
              <a:defRPr/>
            </a:pPr>
            <a:endParaRPr lang="en-US"/>
          </a:p>
        </p:txBody>
      </p:sp>
      <p:pic>
        <p:nvPicPr>
          <p:cNvPr id="1038" name="Picture 16"/>
          <p:cNvPicPr>
            <a:picLocks noChangeAspect="1" noChangeArrowheads="1"/>
          </p:cNvPicPr>
          <p:nvPr/>
        </p:nvPicPr>
        <p:blipFill>
          <a:blip r:embed="rId15"/>
          <a:srcRect/>
          <a:stretch>
            <a:fillRect/>
          </a:stretch>
        </p:blipFill>
        <p:spPr bwMode="auto">
          <a:xfrm>
            <a:off x="0" y="0"/>
            <a:ext cx="1465263" cy="644525"/>
          </a:xfrm>
          <a:prstGeom prst="rect">
            <a:avLst/>
          </a:prstGeom>
          <a:noFill/>
          <a:ln w="9525">
            <a:noFill/>
            <a:round/>
            <a:headEnd/>
            <a:tailEnd/>
          </a:ln>
        </p:spPr>
      </p:pic>
      <p:sp>
        <p:nvSpPr>
          <p:cNvPr id="1041" name="Rectangle 17"/>
          <p:cNvSpPr>
            <a:spLocks noChangeArrowheads="1"/>
          </p:cNvSpPr>
          <p:nvPr/>
        </p:nvSpPr>
        <p:spPr bwMode="auto">
          <a:xfrm>
            <a:off x="0" y="693738"/>
            <a:ext cx="9144000" cy="144462"/>
          </a:xfrm>
          <a:prstGeom prst="rect">
            <a:avLst/>
          </a:prstGeom>
          <a:solidFill>
            <a:srgbClr val="000099"/>
          </a:solidFill>
          <a:ln w="9525">
            <a:noFill/>
            <a:round/>
            <a:headEnd/>
            <a:tailEnd/>
          </a:ln>
          <a:effectLst/>
        </p:spPr>
        <p:txBody>
          <a:bodyPr wrap="none" anchor="ctr"/>
          <a:lstStyle/>
          <a:p>
            <a:pPr>
              <a:defRPr/>
            </a:pPr>
            <a:endParaRPr lang="en-US"/>
          </a:p>
        </p:txBody>
      </p:sp>
      <p:pic>
        <p:nvPicPr>
          <p:cNvPr id="1040" name="Picture 18"/>
          <p:cNvPicPr>
            <a:picLocks noChangeAspect="1" noChangeArrowheads="1"/>
          </p:cNvPicPr>
          <p:nvPr/>
        </p:nvPicPr>
        <p:blipFill>
          <a:blip r:embed="rId15"/>
          <a:srcRect/>
          <a:stretch>
            <a:fillRect/>
          </a:stretch>
        </p:blipFill>
        <p:spPr bwMode="auto">
          <a:xfrm>
            <a:off x="0" y="0"/>
            <a:ext cx="1465263" cy="644525"/>
          </a:xfrm>
          <a:prstGeom prst="rect">
            <a:avLst/>
          </a:prstGeom>
          <a:noFill/>
          <a:ln w="9525">
            <a:noFill/>
            <a:round/>
            <a:headEnd/>
            <a:tailEnd/>
          </a:ln>
        </p:spPr>
      </p:pic>
      <p:pic>
        <p:nvPicPr>
          <p:cNvPr id="5" name="Picture 19"/>
          <p:cNvPicPr>
            <a:picLocks noChangeAspect="1" noChangeArrowheads="1"/>
          </p:cNvPicPr>
          <p:nvPr/>
        </p:nvPicPr>
        <p:blipFill>
          <a:blip r:embed="rId15"/>
          <a:srcRect/>
          <a:stretch>
            <a:fillRect/>
          </a:stretch>
        </p:blipFill>
        <p:spPr bwMode="auto">
          <a:xfrm>
            <a:off x="0" y="0"/>
            <a:ext cx="1465263" cy="644525"/>
          </a:xfrm>
          <a:prstGeom prst="rect">
            <a:avLst/>
          </a:prstGeom>
          <a:noFill/>
          <a:ln w="9525">
            <a:noFill/>
            <a:round/>
            <a:headEnd/>
            <a:tailEnd/>
          </a:ln>
        </p:spPr>
      </p:pic>
      <p:sp>
        <p:nvSpPr>
          <p:cNvPr id="1045" name="Rectangle 21"/>
          <p:cNvSpPr>
            <a:spLocks noChangeArrowheads="1"/>
          </p:cNvSpPr>
          <p:nvPr/>
        </p:nvSpPr>
        <p:spPr bwMode="auto">
          <a:xfrm>
            <a:off x="-6802" y="6515101"/>
            <a:ext cx="9142413" cy="342899"/>
          </a:xfrm>
          <a:prstGeom prst="rect">
            <a:avLst/>
          </a:prstGeom>
          <a:solidFill>
            <a:srgbClr val="000099"/>
          </a:solidFill>
          <a:ln w="9360">
            <a:solidFill>
              <a:srgbClr val="000000"/>
            </a:solidFill>
            <a:miter lim="800000"/>
            <a:headEnd/>
            <a:tailEnd/>
          </a:ln>
          <a:effectLst/>
        </p:spPr>
        <p:txBody>
          <a:bodyPr wrap="none" anchor="ctr"/>
          <a:lstStyle/>
          <a:p>
            <a:pPr>
              <a:defRPr/>
            </a:pPr>
            <a:endParaRPr lang="en-US"/>
          </a:p>
        </p:txBody>
      </p:sp>
      <p:sp>
        <p:nvSpPr>
          <p:cNvPr id="1046" name="Text Box 22"/>
          <p:cNvSpPr txBox="1">
            <a:spLocks noChangeArrowheads="1"/>
          </p:cNvSpPr>
          <p:nvPr/>
        </p:nvSpPr>
        <p:spPr bwMode="auto">
          <a:xfrm>
            <a:off x="72573" y="6534150"/>
            <a:ext cx="9063038" cy="263791"/>
          </a:xfrm>
          <a:prstGeom prst="rect">
            <a:avLst/>
          </a:prstGeom>
          <a:noFill/>
          <a:ln w="9525">
            <a:noFill/>
            <a:round/>
            <a:headEnd/>
            <a:tailEnd/>
          </a:ln>
          <a:effectLst/>
        </p:spPr>
        <p:txBody>
          <a:bodyPr wrap="square" lIns="90000" tIns="46800" rIns="90000" bIns="46800">
            <a:spAutoFit/>
          </a:bodyPr>
          <a:lstStyle/>
          <a:p>
            <a:pPr>
              <a:spcBef>
                <a:spcPts val="68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100" b="1" dirty="0">
                <a:solidFill>
                  <a:srgbClr val="FFFFFF"/>
                </a:solidFill>
                <a:latin typeface="Arial" charset="0"/>
              </a:rPr>
              <a:t>© Bharati Vidyapeeth’s Institute of Computer Applications and Management, New Delhi-63,  by Dr. Arpita              U1.</a:t>
            </a:r>
            <a:fld id="{7BEFDA29-B314-4D97-8507-570A5B8B1DB7}" type="slidenum">
              <a:rPr lang="en-US" sz="1100" b="1" smtClean="0">
                <a:solidFill>
                  <a:srgbClr val="FFFFFF"/>
                </a:solidFill>
                <a:latin typeface="Arial" charset="0"/>
              </a:rPr>
              <a:t>‹#›</a:t>
            </a:fld>
            <a:endParaRPr lang="en-US" sz="1100" b="1" dirty="0">
              <a:solidFill>
                <a:srgbClr val="FFFFFF"/>
              </a:solidFill>
              <a:latin typeface="Arial" charset="0"/>
            </a:endParaRPr>
          </a:p>
        </p:txBody>
      </p:sp>
      <p:sp>
        <p:nvSpPr>
          <p:cNvPr id="1048" name="Text Box 24"/>
          <p:cNvSpPr txBox="1">
            <a:spLocks noChangeArrowheads="1"/>
          </p:cNvSpPr>
          <p:nvPr userDrawn="1"/>
        </p:nvSpPr>
        <p:spPr bwMode="auto">
          <a:xfrm>
            <a:off x="1506538" y="142875"/>
            <a:ext cx="7413625" cy="457200"/>
          </a:xfrm>
          <a:prstGeom prst="rect">
            <a:avLst/>
          </a:prstGeom>
          <a:noFill/>
          <a:ln w="9525">
            <a:noFill/>
            <a:round/>
            <a:headEnd/>
            <a:tailEnd/>
          </a:ln>
          <a:effectLst/>
        </p:spPr>
        <p:txBody>
          <a:bodyPr wrap="none" anchor="ctr"/>
          <a:lstStyle/>
          <a:p>
            <a:pPr>
              <a:defRPr/>
            </a:pPr>
            <a:endParaRPr lang="en-US"/>
          </a:p>
        </p:txBody>
      </p:sp>
      <p:sp>
        <p:nvSpPr>
          <p:cNvPr id="1049" name="Rectangle 25"/>
          <p:cNvSpPr>
            <a:spLocks noChangeArrowheads="1"/>
          </p:cNvSpPr>
          <p:nvPr userDrawn="1"/>
        </p:nvSpPr>
        <p:spPr bwMode="auto">
          <a:xfrm>
            <a:off x="0" y="693738"/>
            <a:ext cx="9144000" cy="144462"/>
          </a:xfrm>
          <a:prstGeom prst="rect">
            <a:avLst/>
          </a:prstGeom>
          <a:solidFill>
            <a:srgbClr val="000099"/>
          </a:solidFill>
          <a:ln w="9525">
            <a:noFill/>
            <a:round/>
            <a:headEnd/>
            <a:tailEnd/>
          </a:ln>
          <a:effectLst/>
        </p:spPr>
        <p:txBody>
          <a:bodyPr wrap="none" anchor="ctr"/>
          <a:lstStyle/>
          <a:p>
            <a:pPr>
              <a:defRPr/>
            </a:pPr>
            <a:endParaRPr lang="en-US"/>
          </a:p>
        </p:txBody>
      </p:sp>
      <p:sp>
        <p:nvSpPr>
          <p:cNvPr id="1050" name="Rectangle 26"/>
          <p:cNvSpPr>
            <a:spLocks noChangeArrowheads="1"/>
          </p:cNvSpPr>
          <p:nvPr userDrawn="1"/>
        </p:nvSpPr>
        <p:spPr bwMode="auto">
          <a:xfrm>
            <a:off x="0" y="841375"/>
            <a:ext cx="9144000" cy="42863"/>
          </a:xfrm>
          <a:prstGeom prst="rect">
            <a:avLst/>
          </a:prstGeom>
          <a:solidFill>
            <a:srgbClr val="FF0000"/>
          </a:solidFill>
          <a:ln w="9525">
            <a:noFill/>
            <a:round/>
            <a:headEnd/>
            <a:tailEnd/>
          </a:ln>
          <a:effectLst/>
        </p:spPr>
        <p:txBody>
          <a:bodyPr wrap="none" anchor="ctr"/>
          <a:lstStyle/>
          <a:p>
            <a:pPr>
              <a:defRPr/>
            </a:pPr>
            <a:endParaRPr lang="en-US"/>
          </a:p>
        </p:txBody>
      </p:sp>
      <p:sp>
        <p:nvSpPr>
          <p:cNvPr id="1051" name="Rectangle 27"/>
          <p:cNvSpPr>
            <a:spLocks noChangeArrowheads="1"/>
          </p:cNvSpPr>
          <p:nvPr userDrawn="1"/>
        </p:nvSpPr>
        <p:spPr bwMode="auto">
          <a:xfrm>
            <a:off x="1495425" y="0"/>
            <a:ext cx="7648575" cy="696913"/>
          </a:xfrm>
          <a:prstGeom prst="rect">
            <a:avLst/>
          </a:prstGeom>
          <a:solidFill>
            <a:srgbClr val="000099"/>
          </a:solidFill>
          <a:ln w="9525">
            <a:noFill/>
            <a:round/>
            <a:headEnd/>
            <a:tailEnd/>
          </a:ln>
          <a:effectLst/>
        </p:spPr>
        <p:txBody>
          <a:bodyPr wrap="none" anchor="ctr"/>
          <a:lstStyle/>
          <a:p>
            <a:pPr>
              <a:defRPr/>
            </a:pPr>
            <a:endParaRPr lang="en-US"/>
          </a:p>
        </p:txBody>
      </p:sp>
      <p:pic>
        <p:nvPicPr>
          <p:cNvPr id="1047" name="Picture 28"/>
          <p:cNvPicPr>
            <a:picLocks noChangeAspect="1" noChangeArrowheads="1"/>
          </p:cNvPicPr>
          <p:nvPr userDrawn="1"/>
        </p:nvPicPr>
        <p:blipFill>
          <a:blip r:embed="rId15"/>
          <a:srcRect/>
          <a:stretch>
            <a:fillRect/>
          </a:stretch>
        </p:blipFill>
        <p:spPr bwMode="auto">
          <a:xfrm>
            <a:off x="0" y="0"/>
            <a:ext cx="1465263" cy="644525"/>
          </a:xfrm>
          <a:prstGeom prst="rect">
            <a:avLst/>
          </a:prstGeom>
          <a:noFill/>
          <a:ln w="9525">
            <a:noFill/>
            <a:round/>
            <a:headEnd/>
            <a:tailEnd/>
          </a:ln>
        </p:spPr>
      </p:pic>
      <p:sp>
        <p:nvSpPr>
          <p:cNvPr id="1054" name="Rectangle 30"/>
          <p:cNvSpPr>
            <a:spLocks noChangeArrowheads="1"/>
          </p:cNvSpPr>
          <p:nvPr userDrawn="1"/>
        </p:nvSpPr>
        <p:spPr bwMode="auto">
          <a:xfrm>
            <a:off x="0" y="693738"/>
            <a:ext cx="9144000" cy="144462"/>
          </a:xfrm>
          <a:prstGeom prst="rect">
            <a:avLst/>
          </a:prstGeom>
          <a:solidFill>
            <a:srgbClr val="000099"/>
          </a:solidFill>
          <a:ln w="9525">
            <a:noFill/>
            <a:round/>
            <a:headEnd/>
            <a:tailEnd/>
          </a:ln>
          <a:effectLst/>
        </p:spPr>
        <p:txBody>
          <a:bodyPr wrap="none" anchor="ctr"/>
          <a:lstStyle/>
          <a:p>
            <a:pPr>
              <a:defRPr/>
            </a:pPr>
            <a:endParaRPr lang="en-US"/>
          </a:p>
        </p:txBody>
      </p:sp>
      <p:pic>
        <p:nvPicPr>
          <p:cNvPr id="7" name="Picture 31"/>
          <p:cNvPicPr>
            <a:picLocks noChangeAspect="1" noChangeArrowheads="1"/>
          </p:cNvPicPr>
          <p:nvPr userDrawn="1"/>
        </p:nvPicPr>
        <p:blipFill>
          <a:blip r:embed="rId15"/>
          <a:srcRect/>
          <a:stretch>
            <a:fillRect/>
          </a:stretch>
        </p:blipFill>
        <p:spPr bwMode="auto">
          <a:xfrm>
            <a:off x="0" y="0"/>
            <a:ext cx="1465263" cy="644525"/>
          </a:xfrm>
          <a:prstGeom prst="rect">
            <a:avLst/>
          </a:prstGeom>
          <a:noFill/>
          <a:ln w="9525">
            <a:noFill/>
            <a:round/>
            <a:headEnd/>
            <a:tailEnd/>
          </a:ln>
        </p:spPr>
      </p:pic>
      <p:sp>
        <p:nvSpPr>
          <p:cNvPr id="1056" name="Rectangle 32"/>
          <p:cNvSpPr>
            <a:spLocks noChangeArrowheads="1"/>
          </p:cNvSpPr>
          <p:nvPr userDrawn="1"/>
        </p:nvSpPr>
        <p:spPr bwMode="auto">
          <a:xfrm>
            <a:off x="0" y="693738"/>
            <a:ext cx="9144000" cy="144462"/>
          </a:xfrm>
          <a:prstGeom prst="rect">
            <a:avLst/>
          </a:prstGeom>
          <a:solidFill>
            <a:srgbClr val="000099"/>
          </a:solidFill>
          <a:ln w="9525">
            <a:noFill/>
            <a:round/>
            <a:headEnd/>
            <a:tailEnd/>
          </a:ln>
          <a:effectLst/>
        </p:spPr>
        <p:txBody>
          <a:bodyPr wrap="none" anchor="ctr"/>
          <a:lstStyle/>
          <a:p>
            <a:pPr>
              <a:defRPr/>
            </a:pPr>
            <a:endParaRPr lang="en-US"/>
          </a:p>
        </p:txBody>
      </p:sp>
      <p:pic>
        <p:nvPicPr>
          <p:cNvPr id="1052" name="Picture 33"/>
          <p:cNvPicPr>
            <a:picLocks noChangeAspect="1" noChangeArrowheads="1"/>
          </p:cNvPicPr>
          <p:nvPr userDrawn="1"/>
        </p:nvPicPr>
        <p:blipFill>
          <a:blip r:embed="rId15"/>
          <a:srcRect/>
          <a:stretch>
            <a:fillRect/>
          </a:stretch>
        </p:blipFill>
        <p:spPr bwMode="auto">
          <a:xfrm>
            <a:off x="0" y="0"/>
            <a:ext cx="1465263" cy="644525"/>
          </a:xfrm>
          <a:prstGeom prst="rect">
            <a:avLst/>
          </a:prstGeom>
          <a:noFill/>
          <a:ln w="9525">
            <a:noFill/>
            <a:round/>
            <a:headEnd/>
            <a:tailEnd/>
          </a:ln>
        </p:spPr>
      </p:pic>
      <p:sp>
        <p:nvSpPr>
          <p:cNvPr id="1058" name="Rectangle 34"/>
          <p:cNvSpPr>
            <a:spLocks noChangeArrowheads="1"/>
          </p:cNvSpPr>
          <p:nvPr userDrawn="1"/>
        </p:nvSpPr>
        <p:spPr bwMode="auto">
          <a:xfrm>
            <a:off x="0" y="693738"/>
            <a:ext cx="9144000" cy="144462"/>
          </a:xfrm>
          <a:prstGeom prst="rect">
            <a:avLst/>
          </a:prstGeom>
          <a:solidFill>
            <a:srgbClr val="000099"/>
          </a:solidFill>
          <a:ln w="9525">
            <a:noFill/>
            <a:round/>
            <a:headEnd/>
            <a:tailEnd/>
          </a:ln>
          <a:effectLst/>
        </p:spPr>
        <p:txBody>
          <a:bodyPr wrap="none" anchor="ctr"/>
          <a:lstStyle/>
          <a:p>
            <a:pPr>
              <a:defRPr/>
            </a:pPr>
            <a:endParaRPr lang="en-US"/>
          </a:p>
        </p:txBody>
      </p:sp>
      <p:pic>
        <p:nvPicPr>
          <p:cNvPr id="8" name="Picture 35"/>
          <p:cNvPicPr>
            <a:picLocks noChangeAspect="1" noChangeArrowheads="1"/>
          </p:cNvPicPr>
          <p:nvPr userDrawn="1"/>
        </p:nvPicPr>
        <p:blipFill>
          <a:blip r:embed="rId15"/>
          <a:srcRect/>
          <a:stretch>
            <a:fillRect/>
          </a:stretch>
        </p:blipFill>
        <p:spPr bwMode="auto">
          <a:xfrm>
            <a:off x="0" y="0"/>
            <a:ext cx="1465263" cy="644525"/>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2pPr>
      <a:lvl3pPr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3pPr>
      <a:lvl4pPr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4pPr>
      <a:lvl5pPr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5pPr>
      <a:lvl6pPr marL="25146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p:titleStyle>
    <p:bodyStyle>
      <a:lvl1pPr marL="342900" indent="-342900" algn="l" defTabSz="457200" rtl="0" eaLnBrk="1" fontAlgn="base" hangingPunct="1">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1pPr>
      <a:lvl2pPr marL="742950" indent="-285750" algn="l" defTabSz="457200" rtl="0" eaLnBrk="1" fontAlgn="base" hangingPunct="1">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2pPr>
      <a:lvl3pPr marL="1143000" indent="-228600" algn="l" defTabSz="457200" rtl="0" eaLnBrk="1" fontAlgn="base" hangingPunct="1">
        <a:spcBef>
          <a:spcPts val="550"/>
        </a:spcBef>
        <a:spcAft>
          <a:spcPct val="0"/>
        </a:spcAft>
        <a:buClr>
          <a:srgbClr val="000000"/>
        </a:buClr>
        <a:buSzPct val="100000"/>
        <a:buFont typeface="Times New Roman" pitchFamily="16" charset="0"/>
        <a:buChar char="•"/>
        <a:defRPr sz="2200">
          <a:solidFill>
            <a:srgbClr val="993300"/>
          </a:solidFill>
          <a:latin typeface="+mn-lt"/>
          <a:cs typeface="+mn-cs"/>
        </a:defRPr>
      </a:lvl3pPr>
      <a:lvl4pPr marL="1600200" indent="-228600" algn="l" defTabSz="457200" rtl="0" eaLnBrk="1" fontAlgn="base" hangingPunct="1">
        <a:spcBef>
          <a:spcPts val="525"/>
        </a:spcBef>
        <a:spcAft>
          <a:spcPct val="0"/>
        </a:spcAft>
        <a:buClr>
          <a:srgbClr val="000000"/>
        </a:buClr>
        <a:buSzPct val="100000"/>
        <a:buFont typeface="Times New Roman" pitchFamily="16" charset="0"/>
        <a:buChar char="–"/>
        <a:defRPr sz="2100">
          <a:solidFill>
            <a:srgbClr val="000099"/>
          </a:solidFill>
          <a:latin typeface="+mn-lt"/>
          <a:cs typeface="+mn-cs"/>
        </a:defRPr>
      </a:lvl4pPr>
      <a:lvl5pPr marL="2057400" indent="-228600" algn="l" defTabSz="457200" rtl="0" eaLnBrk="1" fontAlgn="base" hangingPunct="1">
        <a:spcBef>
          <a:spcPts val="400"/>
        </a:spcBef>
        <a:spcAft>
          <a:spcPct val="0"/>
        </a:spcAft>
        <a:buClr>
          <a:srgbClr val="000000"/>
        </a:buClr>
        <a:buSzPct val="100000"/>
        <a:buFont typeface="Times New Roman" pitchFamily="16" charset="0"/>
        <a:buChar char="»"/>
        <a:defRPr sz="1600">
          <a:solidFill>
            <a:srgbClr val="000000"/>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qm0IfG1GyZU" TargetMode="External"/><Relationship Id="rId7" Type="http://schemas.openxmlformats.org/officeDocument/2006/relationships/hyperlink" Target="https://tailwindcss.com/"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www.w3schools.com/css3/css3_transitions.asp" TargetMode="External"/><Relationship Id="rId5" Type="http://schemas.openxmlformats.org/officeDocument/2006/relationships/hyperlink" Target="http://www.w3.org/TR/CSS2/selector.html" TargetMode="External"/><Relationship Id="rId4" Type="http://schemas.openxmlformats.org/officeDocument/2006/relationships/hyperlink" Target="http://www.w3schools.com/css/css_boxmodel.as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cratchpad.io/"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htmledit.squarefree.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XM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4114800"/>
            <a:ext cx="6400800" cy="1447800"/>
          </a:xfrm>
        </p:spPr>
        <p:txBody>
          <a:bodyPr/>
          <a:lstStyle/>
          <a:p>
            <a:r>
              <a:rPr lang="en-US" sz="1400" b="1" dirty="0" err="1"/>
              <a:t>Prequiste</a:t>
            </a:r>
            <a:r>
              <a:rPr lang="en-US" sz="1400" b="1" dirty="0"/>
              <a:t> PPT</a:t>
            </a:r>
          </a:p>
          <a:p>
            <a:r>
              <a:rPr lang="en-US" sz="3200" b="1" dirty="0"/>
              <a:t>Full Stack Development</a:t>
            </a:r>
          </a:p>
          <a:p>
            <a:r>
              <a:rPr lang="en-IN" sz="3200" dirty="0">
                <a:solidFill>
                  <a:srgbClr val="990000"/>
                </a:solidFill>
                <a:latin typeface="Consolas"/>
                <a:ea typeface="Consolas"/>
                <a:cs typeface="Consolas"/>
                <a:sym typeface="Consolas"/>
              </a:rPr>
              <a:t>HTML + CSS + </a:t>
            </a:r>
            <a:r>
              <a:rPr lang="en-IN" sz="3200" dirty="0" err="1">
                <a:solidFill>
                  <a:srgbClr val="990000"/>
                </a:solidFill>
                <a:latin typeface="Consolas"/>
                <a:ea typeface="Consolas"/>
                <a:cs typeface="Consolas"/>
                <a:sym typeface="Consolas"/>
              </a:rPr>
              <a:t>Javascript</a:t>
            </a:r>
            <a:endParaRPr lang="en-IN" sz="3200" dirty="0">
              <a:solidFill>
                <a:srgbClr val="990000"/>
              </a:solidFill>
              <a:latin typeface="Consolas"/>
              <a:ea typeface="Consolas"/>
              <a:cs typeface="Consolas"/>
              <a:sym typeface="Consolas"/>
            </a:endParaRPr>
          </a:p>
          <a:p>
            <a:endParaRPr lang="en-US" sz="3200" b="1" dirty="0"/>
          </a:p>
        </p:txBody>
      </p:sp>
      <p:pic>
        <p:nvPicPr>
          <p:cNvPr id="8" name="Picture 7"/>
          <p:cNvPicPr>
            <a:picLocks noChangeAspect="1"/>
          </p:cNvPicPr>
          <p:nvPr/>
        </p:nvPicPr>
        <p:blipFill>
          <a:blip r:embed="rId3"/>
          <a:stretch>
            <a:fillRect/>
          </a:stretch>
        </p:blipFill>
        <p:spPr>
          <a:xfrm>
            <a:off x="3314700" y="2590800"/>
            <a:ext cx="2514600" cy="1237655"/>
          </a:xfrm>
          <a:prstGeom prst="rect">
            <a:avLst/>
          </a:prstGeom>
        </p:spPr>
      </p:pic>
      <p:pic>
        <p:nvPicPr>
          <p:cNvPr id="1066" name="Picture 42" descr="JavaScri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058038"/>
            <a:ext cx="1902004" cy="1069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1524000" y="152400"/>
            <a:ext cx="8520600" cy="572700"/>
          </a:xfrm>
          <a:prstGeom prst="rect">
            <a:avLst/>
          </a:prstGeom>
        </p:spPr>
        <p:txBody>
          <a:bodyPr spcFirstLastPara="1" wrap="square" lIns="91425" tIns="91425" rIns="91425" bIns="91425" anchor="t" anchorCtr="0">
            <a:noAutofit/>
          </a:bodyPr>
          <a:lstStyle/>
          <a:p>
            <a:pPr algn="l"/>
            <a:r>
              <a:rPr lang="en" sz="3200" dirty="0">
                <a:solidFill>
                  <a:srgbClr val="FFFF00"/>
                </a:solidFill>
              </a:rPr>
              <a:t>HTML: syntax example</a:t>
            </a:r>
            <a:endParaRPr sz="3200" dirty="0">
              <a:solidFill>
                <a:srgbClr val="FFFF00"/>
              </a:solidFill>
            </a:endParaRPr>
          </a:p>
        </p:txBody>
      </p:sp>
      <p:sp>
        <p:nvSpPr>
          <p:cNvPr id="145" name="Google Shape;145;p25"/>
          <p:cNvSpPr txBox="1">
            <a:spLocks noGrp="1"/>
          </p:cNvSpPr>
          <p:nvPr>
            <p:ph type="body" idx="1"/>
          </p:nvPr>
        </p:nvSpPr>
        <p:spPr>
          <a:xfrm>
            <a:off x="311700" y="2009725"/>
            <a:ext cx="8520600" cy="3416400"/>
          </a:xfrm>
          <a:prstGeom prst="rect">
            <a:avLst/>
          </a:prstGeom>
          <a:noFill/>
        </p:spPr>
        <p:txBody>
          <a:bodyPr spcFirstLastPara="1" vert="horz" wrap="square" lIns="91425" tIns="91425" rIns="91425" bIns="91425" numCol="1" anchor="t" anchorCtr="0" compatLnSpc="1">
            <a:prstTxWarp prst="textNoShape">
              <a:avLst/>
            </a:prstTxWarp>
            <a:noAutofit/>
          </a:bodyPr>
          <a:lstStyle/>
          <a:p>
            <a:pPr marL="0" indent="0">
              <a:buNone/>
            </a:pPr>
            <a:endParaRPr sz="1600"/>
          </a:p>
          <a:p>
            <a:pPr marL="0" indent="0">
              <a:buNone/>
            </a:pPr>
            <a:r>
              <a:rPr lang="en" sz="2400">
                <a:solidFill>
                  <a:srgbClr val="A4C2F4"/>
                </a:solidFill>
                <a:latin typeface="Consolas"/>
                <a:ea typeface="Consolas"/>
                <a:cs typeface="Consolas"/>
                <a:sym typeface="Consolas"/>
              </a:rPr>
              <a:t>&lt;</a:t>
            </a:r>
            <a:r>
              <a:rPr lang="en" sz="2400">
                <a:solidFill>
                  <a:srgbClr val="FFE599"/>
                </a:solidFill>
                <a:latin typeface="Consolas"/>
                <a:ea typeface="Consolas"/>
                <a:cs typeface="Consolas"/>
                <a:sym typeface="Consolas"/>
              </a:rPr>
              <a:t>div</a:t>
            </a:r>
            <a:r>
              <a:rPr lang="en" sz="2400">
                <a:solidFill>
                  <a:srgbClr val="A4C2F4"/>
                </a:solidFill>
                <a:latin typeface="Consolas"/>
                <a:ea typeface="Consolas"/>
                <a:cs typeface="Consolas"/>
                <a:sym typeface="Consolas"/>
              </a:rPr>
              <a:t> id="main"&gt;</a:t>
            </a:r>
            <a:endParaRPr sz="2400">
              <a:solidFill>
                <a:srgbClr val="A4C2F4"/>
              </a:solidFill>
              <a:latin typeface="Consolas"/>
              <a:ea typeface="Consolas"/>
              <a:cs typeface="Consolas"/>
              <a:sym typeface="Consolas"/>
            </a:endParaRPr>
          </a:p>
          <a:p>
            <a:pPr marL="0" indent="0">
              <a:buNone/>
            </a:pPr>
            <a:r>
              <a:rPr lang="en" sz="2400">
                <a:latin typeface="Consolas"/>
                <a:ea typeface="Consolas"/>
                <a:cs typeface="Consolas"/>
                <a:sym typeface="Consolas"/>
              </a:rPr>
              <a:t>	</a:t>
            </a:r>
            <a:r>
              <a:rPr lang="en" sz="2400">
                <a:solidFill>
                  <a:srgbClr val="B6D7A8"/>
                </a:solidFill>
                <a:latin typeface="Consolas"/>
                <a:ea typeface="Consolas"/>
                <a:cs typeface="Consolas"/>
                <a:sym typeface="Consolas"/>
              </a:rPr>
              <a:t>&lt;!-- this is a comment --&gt;</a:t>
            </a:r>
            <a:endParaRPr sz="2400">
              <a:solidFill>
                <a:srgbClr val="B6D7A8"/>
              </a:solidFill>
              <a:latin typeface="Consolas"/>
              <a:ea typeface="Consolas"/>
              <a:cs typeface="Consolas"/>
              <a:sym typeface="Consolas"/>
            </a:endParaRPr>
          </a:p>
          <a:p>
            <a:pPr marL="0" indent="0">
              <a:buNone/>
            </a:pPr>
            <a:r>
              <a:rPr lang="en" sz="2400">
                <a:latin typeface="Consolas"/>
                <a:ea typeface="Consolas"/>
                <a:cs typeface="Consolas"/>
                <a:sym typeface="Consolas"/>
              </a:rPr>
              <a:t>     This is text without a tag.</a:t>
            </a:r>
            <a:endParaRPr sz="2400">
              <a:latin typeface="Consolas"/>
              <a:ea typeface="Consolas"/>
              <a:cs typeface="Consolas"/>
              <a:sym typeface="Consolas"/>
            </a:endParaRPr>
          </a:p>
          <a:p>
            <a:pPr marL="0" indent="0">
              <a:buNone/>
            </a:pPr>
            <a:r>
              <a:rPr lang="en" sz="2400">
                <a:latin typeface="Consolas"/>
                <a:ea typeface="Consolas"/>
                <a:cs typeface="Consolas"/>
                <a:sym typeface="Consolas"/>
              </a:rPr>
              <a:t>	</a:t>
            </a:r>
            <a:r>
              <a:rPr lang="en" sz="2400">
                <a:solidFill>
                  <a:srgbClr val="6D9EEB"/>
                </a:solidFill>
                <a:latin typeface="Consolas"/>
                <a:ea typeface="Consolas"/>
                <a:cs typeface="Consolas"/>
                <a:sym typeface="Consolas"/>
              </a:rPr>
              <a:t>&lt;</a:t>
            </a:r>
            <a:r>
              <a:rPr lang="en" sz="2400">
                <a:solidFill>
                  <a:srgbClr val="FFD966"/>
                </a:solidFill>
                <a:latin typeface="Consolas"/>
                <a:ea typeface="Consolas"/>
                <a:cs typeface="Consolas"/>
                <a:sym typeface="Consolas"/>
              </a:rPr>
              <a:t>button</a:t>
            </a:r>
            <a:r>
              <a:rPr lang="en" sz="2400">
                <a:solidFill>
                  <a:srgbClr val="6D9EEB"/>
                </a:solidFill>
                <a:latin typeface="Consolas"/>
                <a:ea typeface="Consolas"/>
                <a:cs typeface="Consolas"/>
                <a:sym typeface="Consolas"/>
              </a:rPr>
              <a:t> class="mini"&gt;</a:t>
            </a:r>
            <a:r>
              <a:rPr lang="en" sz="2400">
                <a:latin typeface="Consolas"/>
                <a:ea typeface="Consolas"/>
                <a:cs typeface="Consolas"/>
                <a:sym typeface="Consolas"/>
              </a:rPr>
              <a:t>press me</a:t>
            </a:r>
            <a:r>
              <a:rPr lang="en" sz="2400">
                <a:solidFill>
                  <a:srgbClr val="A4C2F4"/>
                </a:solidFill>
                <a:latin typeface="Consolas"/>
                <a:ea typeface="Consolas"/>
                <a:cs typeface="Consolas"/>
                <a:sym typeface="Consolas"/>
              </a:rPr>
              <a:t>&lt;/</a:t>
            </a:r>
            <a:r>
              <a:rPr lang="en" sz="2400">
                <a:solidFill>
                  <a:srgbClr val="FFD966"/>
                </a:solidFill>
                <a:latin typeface="Consolas"/>
                <a:ea typeface="Consolas"/>
                <a:cs typeface="Consolas"/>
                <a:sym typeface="Consolas"/>
              </a:rPr>
              <a:t>button</a:t>
            </a:r>
            <a:r>
              <a:rPr lang="en" sz="2400">
                <a:solidFill>
                  <a:srgbClr val="A4C2F4"/>
                </a:solidFill>
                <a:latin typeface="Consolas"/>
                <a:ea typeface="Consolas"/>
                <a:cs typeface="Consolas"/>
                <a:sym typeface="Consolas"/>
              </a:rPr>
              <a:t>&gt;</a:t>
            </a:r>
            <a:endParaRPr sz="2400">
              <a:solidFill>
                <a:srgbClr val="A4C2F4"/>
              </a:solidFill>
              <a:latin typeface="Consolas"/>
              <a:ea typeface="Consolas"/>
              <a:cs typeface="Consolas"/>
              <a:sym typeface="Consolas"/>
            </a:endParaRPr>
          </a:p>
          <a:p>
            <a:pPr marL="0" indent="0">
              <a:buNone/>
            </a:pPr>
            <a:r>
              <a:rPr lang="en" sz="2400">
                <a:solidFill>
                  <a:srgbClr val="A4C2F4"/>
                </a:solidFill>
                <a:latin typeface="Consolas"/>
                <a:ea typeface="Consolas"/>
                <a:cs typeface="Consolas"/>
                <a:sym typeface="Consolas"/>
              </a:rPr>
              <a:t>	&lt;</a:t>
            </a:r>
            <a:r>
              <a:rPr lang="en" sz="2400">
                <a:solidFill>
                  <a:srgbClr val="FFD966"/>
                </a:solidFill>
                <a:latin typeface="Consolas"/>
                <a:ea typeface="Consolas"/>
                <a:cs typeface="Consolas"/>
                <a:sym typeface="Consolas"/>
              </a:rPr>
              <a:t>img</a:t>
            </a:r>
            <a:r>
              <a:rPr lang="en" sz="2400">
                <a:solidFill>
                  <a:srgbClr val="A4C2F4"/>
                </a:solidFill>
                <a:latin typeface="Consolas"/>
                <a:ea typeface="Consolas"/>
                <a:cs typeface="Consolas"/>
                <a:sym typeface="Consolas"/>
              </a:rPr>
              <a:t> src="me.png" </a:t>
            </a:r>
            <a:r>
              <a:rPr lang="en" sz="2400">
                <a:solidFill>
                  <a:srgbClr val="D5A6BD"/>
                </a:solidFill>
                <a:latin typeface="Consolas"/>
                <a:ea typeface="Consolas"/>
                <a:cs typeface="Consolas"/>
                <a:sym typeface="Consolas"/>
              </a:rPr>
              <a:t>/</a:t>
            </a:r>
            <a:r>
              <a:rPr lang="en" sz="2400">
                <a:solidFill>
                  <a:srgbClr val="A4C2F4"/>
                </a:solidFill>
                <a:latin typeface="Consolas"/>
                <a:ea typeface="Consolas"/>
                <a:cs typeface="Consolas"/>
                <a:sym typeface="Consolas"/>
              </a:rPr>
              <a:t>&gt;</a:t>
            </a:r>
            <a:endParaRPr sz="2400">
              <a:solidFill>
                <a:srgbClr val="A4C2F4"/>
              </a:solidFill>
              <a:latin typeface="Consolas"/>
              <a:ea typeface="Consolas"/>
              <a:cs typeface="Consolas"/>
              <a:sym typeface="Consolas"/>
            </a:endParaRPr>
          </a:p>
          <a:p>
            <a:pPr marL="0" indent="0">
              <a:buNone/>
            </a:pPr>
            <a:r>
              <a:rPr lang="en" sz="2400">
                <a:solidFill>
                  <a:srgbClr val="A4C2F4"/>
                </a:solidFill>
                <a:latin typeface="Consolas"/>
                <a:ea typeface="Consolas"/>
                <a:cs typeface="Consolas"/>
                <a:sym typeface="Consolas"/>
              </a:rPr>
              <a:t>&lt;/</a:t>
            </a:r>
            <a:r>
              <a:rPr lang="en" sz="2400">
                <a:solidFill>
                  <a:srgbClr val="FFE599"/>
                </a:solidFill>
                <a:latin typeface="Consolas"/>
                <a:ea typeface="Consolas"/>
                <a:cs typeface="Consolas"/>
                <a:sym typeface="Consolas"/>
              </a:rPr>
              <a:t>div</a:t>
            </a:r>
            <a:r>
              <a:rPr lang="en" sz="2400">
                <a:solidFill>
                  <a:srgbClr val="A4C2F4"/>
                </a:solidFill>
                <a:latin typeface="Consolas"/>
                <a:ea typeface="Consolas"/>
                <a:cs typeface="Consolas"/>
                <a:sym typeface="Consolas"/>
              </a:rPr>
              <a:t>&gt;</a:t>
            </a:r>
            <a:endParaRPr sz="2400">
              <a:solidFill>
                <a:srgbClr val="A4C2F4"/>
              </a:solidFill>
              <a:latin typeface="Consolas"/>
              <a:ea typeface="Consolas"/>
              <a:cs typeface="Consolas"/>
              <a:sym typeface="Consola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1981200" y="150134"/>
            <a:ext cx="8520600" cy="572700"/>
          </a:xfrm>
          <a:prstGeom prst="rect">
            <a:avLst/>
          </a:prstGeom>
        </p:spPr>
        <p:txBody>
          <a:bodyPr spcFirstLastPara="1" wrap="square" lIns="91425" tIns="91425" rIns="91425" bIns="91425" anchor="t" anchorCtr="0">
            <a:noAutofit/>
          </a:bodyPr>
          <a:lstStyle/>
          <a:p>
            <a:pPr algn="l"/>
            <a:r>
              <a:rPr lang="en" sz="2800" dirty="0">
                <a:solidFill>
                  <a:srgbClr val="FFFF00"/>
                </a:solidFill>
              </a:rPr>
              <a:t>HTML: syntax example</a:t>
            </a:r>
            <a:endParaRPr sz="2800" dirty="0">
              <a:solidFill>
                <a:srgbClr val="FFFF00"/>
              </a:solidFill>
            </a:endParaRPr>
          </a:p>
        </p:txBody>
      </p:sp>
      <p:sp>
        <p:nvSpPr>
          <p:cNvPr id="151" name="Google Shape;151;p26"/>
          <p:cNvSpPr txBox="1">
            <a:spLocks noGrp="1"/>
          </p:cNvSpPr>
          <p:nvPr>
            <p:ph type="body" idx="1"/>
          </p:nvPr>
        </p:nvSpPr>
        <p:spPr>
          <a:xfrm>
            <a:off x="311700" y="2009725"/>
            <a:ext cx="8520600" cy="3416400"/>
          </a:xfrm>
          <a:prstGeom prst="rect">
            <a:avLst/>
          </a:prstGeom>
          <a:noFill/>
        </p:spPr>
        <p:txBody>
          <a:bodyPr spcFirstLastPara="1" vert="horz" wrap="square" lIns="91425" tIns="91425" rIns="91425" bIns="91425" numCol="1" anchor="t" anchorCtr="0" compatLnSpc="1">
            <a:prstTxWarp prst="textNoShape">
              <a:avLst/>
            </a:prstTxWarp>
            <a:noAutofit/>
          </a:bodyPr>
          <a:lstStyle/>
          <a:p>
            <a:pPr marL="0" indent="0">
              <a:buNone/>
            </a:pPr>
            <a:endParaRPr sz="1600" dirty="0"/>
          </a:p>
          <a:p>
            <a:pPr marL="0" indent="0">
              <a:buNone/>
            </a:pPr>
            <a:r>
              <a:rPr lang="en" sz="2400" dirty="0">
                <a:solidFill>
                  <a:srgbClr val="A4C2F4"/>
                </a:solidFill>
                <a:latin typeface="Consolas"/>
                <a:ea typeface="Consolas"/>
                <a:cs typeface="Consolas"/>
                <a:sym typeface="Consolas"/>
              </a:rPr>
              <a:t>&lt;</a:t>
            </a:r>
            <a:r>
              <a:rPr lang="en" dirty="0">
                <a:solidFill>
                  <a:srgbClr val="FFE599"/>
                </a:solidFill>
                <a:latin typeface="Consolas"/>
                <a:ea typeface="Consolas"/>
                <a:cs typeface="Consolas"/>
                <a:sym typeface="Consolas"/>
              </a:rPr>
              <a:t>div</a:t>
            </a:r>
            <a:r>
              <a:rPr lang="en" dirty="0">
                <a:solidFill>
                  <a:srgbClr val="A4C2F4"/>
                </a:solidFill>
                <a:latin typeface="Consolas"/>
                <a:ea typeface="Consolas"/>
                <a:cs typeface="Consolas"/>
                <a:sym typeface="Consolas"/>
              </a:rPr>
              <a:t> id="main"&gt;</a:t>
            </a:r>
            <a:endParaRPr dirty="0">
              <a:solidFill>
                <a:srgbClr val="A4C2F4"/>
              </a:solidFill>
              <a:latin typeface="Consolas"/>
              <a:ea typeface="Consolas"/>
              <a:cs typeface="Consolas"/>
              <a:sym typeface="Consolas"/>
            </a:endParaRPr>
          </a:p>
          <a:p>
            <a:pPr marL="0" indent="0">
              <a:buNone/>
            </a:pPr>
            <a:r>
              <a:rPr lang="en" dirty="0">
                <a:latin typeface="Consolas"/>
                <a:ea typeface="Consolas"/>
                <a:cs typeface="Consolas"/>
                <a:sym typeface="Consolas"/>
              </a:rPr>
              <a:t>	</a:t>
            </a:r>
            <a:r>
              <a:rPr lang="en" dirty="0">
                <a:solidFill>
                  <a:srgbClr val="B6D7A8"/>
                </a:solidFill>
                <a:latin typeface="Consolas"/>
                <a:ea typeface="Consolas"/>
                <a:cs typeface="Consolas"/>
                <a:sym typeface="Consolas"/>
              </a:rPr>
              <a:t>&lt;!-- this is a comment --&gt;</a:t>
            </a:r>
            <a:endParaRPr dirty="0">
              <a:solidFill>
                <a:srgbClr val="B6D7A8"/>
              </a:solidFill>
              <a:latin typeface="Consolas"/>
              <a:ea typeface="Consolas"/>
              <a:cs typeface="Consolas"/>
              <a:sym typeface="Consolas"/>
            </a:endParaRPr>
          </a:p>
          <a:p>
            <a:pPr marL="0" indent="0">
              <a:buNone/>
            </a:pPr>
            <a:r>
              <a:rPr lang="en" dirty="0">
                <a:latin typeface="Consolas"/>
                <a:ea typeface="Consolas"/>
                <a:cs typeface="Consolas"/>
                <a:sym typeface="Consolas"/>
              </a:rPr>
              <a:t>     This is text without a tag.</a:t>
            </a:r>
            <a:endParaRPr dirty="0">
              <a:latin typeface="Consolas"/>
              <a:ea typeface="Consolas"/>
              <a:cs typeface="Consolas"/>
              <a:sym typeface="Consolas"/>
            </a:endParaRPr>
          </a:p>
          <a:p>
            <a:pPr marL="0" indent="0">
              <a:buNone/>
            </a:pPr>
            <a:r>
              <a:rPr lang="en" dirty="0">
                <a:latin typeface="Consolas"/>
                <a:ea typeface="Consolas"/>
                <a:cs typeface="Consolas"/>
                <a:sym typeface="Consolas"/>
              </a:rPr>
              <a:t>	</a:t>
            </a:r>
            <a:r>
              <a:rPr lang="en" dirty="0">
                <a:solidFill>
                  <a:srgbClr val="6D9EEB"/>
                </a:solidFill>
                <a:latin typeface="Consolas"/>
                <a:ea typeface="Consolas"/>
                <a:cs typeface="Consolas"/>
                <a:sym typeface="Consolas"/>
              </a:rPr>
              <a:t>&lt;</a:t>
            </a:r>
            <a:r>
              <a:rPr lang="en" dirty="0">
                <a:solidFill>
                  <a:srgbClr val="FFD966"/>
                </a:solidFill>
                <a:latin typeface="Consolas"/>
                <a:ea typeface="Consolas"/>
                <a:cs typeface="Consolas"/>
                <a:sym typeface="Consolas"/>
              </a:rPr>
              <a:t>button</a:t>
            </a:r>
            <a:r>
              <a:rPr lang="en" dirty="0">
                <a:solidFill>
                  <a:srgbClr val="6D9EEB"/>
                </a:solidFill>
                <a:latin typeface="Consolas"/>
                <a:ea typeface="Consolas"/>
                <a:cs typeface="Consolas"/>
                <a:sym typeface="Consolas"/>
              </a:rPr>
              <a:t> class="mini"&gt;</a:t>
            </a:r>
            <a:r>
              <a:rPr lang="en" dirty="0">
                <a:latin typeface="Consolas"/>
                <a:ea typeface="Consolas"/>
                <a:cs typeface="Consolas"/>
                <a:sym typeface="Consolas"/>
              </a:rPr>
              <a:t>press me</a:t>
            </a:r>
            <a:r>
              <a:rPr lang="en" dirty="0">
                <a:solidFill>
                  <a:srgbClr val="A4C2F4"/>
                </a:solidFill>
                <a:latin typeface="Consolas"/>
                <a:ea typeface="Consolas"/>
                <a:cs typeface="Consolas"/>
                <a:sym typeface="Consolas"/>
              </a:rPr>
              <a:t>&lt;/</a:t>
            </a:r>
            <a:r>
              <a:rPr lang="en" dirty="0">
                <a:solidFill>
                  <a:srgbClr val="FFD966"/>
                </a:solidFill>
                <a:latin typeface="Consolas"/>
                <a:ea typeface="Consolas"/>
                <a:cs typeface="Consolas"/>
                <a:sym typeface="Consolas"/>
              </a:rPr>
              <a:t>button</a:t>
            </a:r>
            <a:r>
              <a:rPr lang="en" dirty="0">
                <a:solidFill>
                  <a:srgbClr val="A4C2F4"/>
                </a:solidFill>
                <a:latin typeface="Consolas"/>
                <a:ea typeface="Consolas"/>
                <a:cs typeface="Consolas"/>
                <a:sym typeface="Consolas"/>
              </a:rPr>
              <a:t>&gt;</a:t>
            </a:r>
            <a:endParaRPr dirty="0">
              <a:solidFill>
                <a:srgbClr val="A4C2F4"/>
              </a:solidFill>
              <a:latin typeface="Consolas"/>
              <a:ea typeface="Consolas"/>
              <a:cs typeface="Consolas"/>
              <a:sym typeface="Consolas"/>
            </a:endParaRPr>
          </a:p>
          <a:p>
            <a:pPr marL="0" indent="0">
              <a:buNone/>
            </a:pPr>
            <a:r>
              <a:rPr lang="en" dirty="0">
                <a:solidFill>
                  <a:srgbClr val="A4C2F4"/>
                </a:solidFill>
                <a:latin typeface="Consolas"/>
                <a:ea typeface="Consolas"/>
                <a:cs typeface="Consolas"/>
                <a:sym typeface="Consolas"/>
              </a:rPr>
              <a:t>	&lt;</a:t>
            </a:r>
            <a:r>
              <a:rPr lang="en" dirty="0">
                <a:solidFill>
                  <a:srgbClr val="FFD966"/>
                </a:solidFill>
                <a:latin typeface="Consolas"/>
                <a:ea typeface="Consolas"/>
                <a:cs typeface="Consolas"/>
                <a:sym typeface="Consolas"/>
              </a:rPr>
              <a:t>img</a:t>
            </a:r>
            <a:r>
              <a:rPr lang="en" dirty="0">
                <a:solidFill>
                  <a:srgbClr val="A4C2F4"/>
                </a:solidFill>
                <a:latin typeface="Consolas"/>
                <a:ea typeface="Consolas"/>
                <a:cs typeface="Consolas"/>
                <a:sym typeface="Consolas"/>
              </a:rPr>
              <a:t> src="me.png" </a:t>
            </a:r>
            <a:r>
              <a:rPr lang="en" dirty="0">
                <a:solidFill>
                  <a:srgbClr val="D5A6BD"/>
                </a:solidFill>
                <a:latin typeface="Consolas"/>
                <a:ea typeface="Consolas"/>
                <a:cs typeface="Consolas"/>
                <a:sym typeface="Consolas"/>
              </a:rPr>
              <a:t>/</a:t>
            </a:r>
            <a:r>
              <a:rPr lang="en" dirty="0">
                <a:solidFill>
                  <a:srgbClr val="A4C2F4"/>
                </a:solidFill>
                <a:latin typeface="Consolas"/>
                <a:ea typeface="Consolas"/>
                <a:cs typeface="Consolas"/>
                <a:sym typeface="Consolas"/>
              </a:rPr>
              <a:t>&gt;</a:t>
            </a:r>
            <a:endParaRPr dirty="0">
              <a:solidFill>
                <a:srgbClr val="A4C2F4"/>
              </a:solidFill>
              <a:latin typeface="Consolas"/>
              <a:ea typeface="Consolas"/>
              <a:cs typeface="Consolas"/>
              <a:sym typeface="Consolas"/>
            </a:endParaRPr>
          </a:p>
          <a:p>
            <a:pPr marL="0" indent="0">
              <a:buNone/>
            </a:pPr>
            <a:r>
              <a:rPr lang="en" dirty="0">
                <a:solidFill>
                  <a:srgbClr val="A4C2F4"/>
                </a:solidFill>
                <a:latin typeface="Consolas"/>
                <a:ea typeface="Consolas"/>
                <a:cs typeface="Consolas"/>
                <a:sym typeface="Consolas"/>
              </a:rPr>
              <a:t>&lt;/</a:t>
            </a:r>
            <a:r>
              <a:rPr lang="en" dirty="0">
                <a:solidFill>
                  <a:srgbClr val="FFE599"/>
                </a:solidFill>
                <a:latin typeface="Consolas"/>
                <a:ea typeface="Consolas"/>
                <a:cs typeface="Consolas"/>
                <a:sym typeface="Consolas"/>
              </a:rPr>
              <a:t>div</a:t>
            </a:r>
            <a:r>
              <a:rPr lang="en" dirty="0">
                <a:solidFill>
                  <a:srgbClr val="A4C2F4"/>
                </a:solidFill>
                <a:latin typeface="Consolas"/>
                <a:ea typeface="Consolas"/>
                <a:cs typeface="Consolas"/>
                <a:sym typeface="Consolas"/>
              </a:rPr>
              <a:t>&gt;</a:t>
            </a:r>
            <a:endParaRPr sz="2400" dirty="0">
              <a:solidFill>
                <a:srgbClr val="A4C2F4"/>
              </a:solidFill>
              <a:latin typeface="Consolas"/>
              <a:ea typeface="Consolas"/>
              <a:cs typeface="Consolas"/>
              <a:sym typeface="Consolas"/>
            </a:endParaRPr>
          </a:p>
        </p:txBody>
      </p:sp>
      <p:cxnSp>
        <p:nvCxnSpPr>
          <p:cNvPr id="152" name="Google Shape;152;p26"/>
          <p:cNvCxnSpPr/>
          <p:nvPr/>
        </p:nvCxnSpPr>
        <p:spPr>
          <a:xfrm flipH="1">
            <a:off x="926475" y="2101650"/>
            <a:ext cx="670500" cy="331800"/>
          </a:xfrm>
          <a:prstGeom prst="straightConnector1">
            <a:avLst/>
          </a:prstGeom>
          <a:noFill/>
          <a:ln w="28575" cap="flat" cmpd="sng">
            <a:solidFill>
              <a:srgbClr val="F9CB9C"/>
            </a:solidFill>
            <a:prstDash val="solid"/>
            <a:round/>
            <a:headEnd type="none" w="med" len="med"/>
            <a:tailEnd type="triangle" w="med" len="med"/>
          </a:ln>
        </p:spPr>
      </p:cxnSp>
      <p:sp>
        <p:nvSpPr>
          <p:cNvPr id="153" name="Google Shape;153;p26"/>
          <p:cNvSpPr txBox="1"/>
          <p:nvPr/>
        </p:nvSpPr>
        <p:spPr>
          <a:xfrm>
            <a:off x="1596975" y="1580280"/>
            <a:ext cx="1023300" cy="331800"/>
          </a:xfrm>
          <a:prstGeom prst="rect">
            <a:avLst/>
          </a:prstGeom>
          <a:noFill/>
          <a:ln>
            <a:noFill/>
          </a:ln>
        </p:spPr>
        <p:txBody>
          <a:bodyPr spcFirstLastPara="1" wrap="square" lIns="91425" tIns="91425" rIns="91425" bIns="91425" anchor="t" anchorCtr="0">
            <a:noAutofit/>
          </a:bodyPr>
          <a:lstStyle/>
          <a:p>
            <a:r>
              <a:rPr lang="en" sz="2000" dirty="0">
                <a:solidFill>
                  <a:srgbClr val="F9CB9C"/>
                </a:solidFill>
              </a:rPr>
              <a:t>Tag name</a:t>
            </a:r>
            <a:endParaRPr sz="2000" dirty="0">
              <a:solidFill>
                <a:srgbClr val="F9CB9C"/>
              </a:solidFill>
            </a:endParaRPr>
          </a:p>
        </p:txBody>
      </p:sp>
      <p:cxnSp>
        <p:nvCxnSpPr>
          <p:cNvPr id="154" name="Google Shape;154;p26"/>
          <p:cNvCxnSpPr/>
          <p:nvPr/>
        </p:nvCxnSpPr>
        <p:spPr>
          <a:xfrm flipH="1">
            <a:off x="2400450" y="2205350"/>
            <a:ext cx="952500" cy="195600"/>
          </a:xfrm>
          <a:prstGeom prst="straightConnector1">
            <a:avLst/>
          </a:prstGeom>
          <a:noFill/>
          <a:ln w="19050" cap="flat" cmpd="sng">
            <a:solidFill>
              <a:srgbClr val="9FC5E8"/>
            </a:solidFill>
            <a:prstDash val="solid"/>
            <a:round/>
            <a:headEnd type="none" w="med" len="med"/>
            <a:tailEnd type="triangle" w="med" len="med"/>
          </a:ln>
        </p:spPr>
      </p:cxnSp>
      <p:sp>
        <p:nvSpPr>
          <p:cNvPr id="155" name="Google Shape;155;p26"/>
          <p:cNvSpPr txBox="1"/>
          <p:nvPr/>
        </p:nvSpPr>
        <p:spPr>
          <a:xfrm>
            <a:off x="3429000" y="1745570"/>
            <a:ext cx="981600" cy="373200"/>
          </a:xfrm>
          <a:prstGeom prst="rect">
            <a:avLst/>
          </a:prstGeom>
          <a:noFill/>
          <a:ln>
            <a:noFill/>
          </a:ln>
        </p:spPr>
        <p:txBody>
          <a:bodyPr spcFirstLastPara="1" wrap="square" lIns="91425" tIns="91425" rIns="91425" bIns="91425" anchor="t" anchorCtr="0">
            <a:noAutofit/>
          </a:bodyPr>
          <a:lstStyle/>
          <a:p>
            <a:r>
              <a:rPr lang="en" sz="2000" dirty="0">
                <a:solidFill>
                  <a:srgbClr val="9FC5E8"/>
                </a:solidFill>
              </a:rPr>
              <a:t>attributes</a:t>
            </a:r>
            <a:endParaRPr sz="2000" dirty="0">
              <a:solidFill>
                <a:srgbClr val="9FC5E8"/>
              </a:solidFill>
            </a:endParaRPr>
          </a:p>
        </p:txBody>
      </p:sp>
      <p:cxnSp>
        <p:nvCxnSpPr>
          <p:cNvPr id="156" name="Google Shape;156;p26"/>
          <p:cNvCxnSpPr/>
          <p:nvPr/>
        </p:nvCxnSpPr>
        <p:spPr>
          <a:xfrm flipH="1">
            <a:off x="4293250" y="2599400"/>
            <a:ext cx="1133700" cy="235200"/>
          </a:xfrm>
          <a:prstGeom prst="straightConnector1">
            <a:avLst/>
          </a:prstGeom>
          <a:noFill/>
          <a:ln w="28575" cap="flat" cmpd="sng">
            <a:solidFill>
              <a:srgbClr val="B6D7A8"/>
            </a:solidFill>
            <a:prstDash val="solid"/>
            <a:round/>
            <a:headEnd type="none" w="med" len="med"/>
            <a:tailEnd type="triangle" w="med" len="med"/>
          </a:ln>
        </p:spPr>
      </p:cxnSp>
      <p:sp>
        <p:nvSpPr>
          <p:cNvPr id="157" name="Google Shape;157;p26"/>
          <p:cNvSpPr txBox="1"/>
          <p:nvPr/>
        </p:nvSpPr>
        <p:spPr>
          <a:xfrm>
            <a:off x="5426950" y="2077036"/>
            <a:ext cx="2540700" cy="464700"/>
          </a:xfrm>
          <a:prstGeom prst="rect">
            <a:avLst/>
          </a:prstGeom>
          <a:noFill/>
          <a:ln>
            <a:noFill/>
          </a:ln>
        </p:spPr>
        <p:txBody>
          <a:bodyPr spcFirstLastPara="1" wrap="square" lIns="91425" tIns="91425" rIns="91425" bIns="91425" anchor="t" anchorCtr="0">
            <a:noAutofit/>
          </a:bodyPr>
          <a:lstStyle/>
          <a:p>
            <a:r>
              <a:rPr lang="en" sz="2000" dirty="0">
                <a:solidFill>
                  <a:srgbClr val="B6D7A8"/>
                </a:solidFill>
              </a:rPr>
              <a:t>comment</a:t>
            </a:r>
            <a:endParaRPr sz="2000" dirty="0">
              <a:solidFill>
                <a:srgbClr val="B6D7A8"/>
              </a:solidFill>
            </a:endParaRPr>
          </a:p>
        </p:txBody>
      </p:sp>
      <p:cxnSp>
        <p:nvCxnSpPr>
          <p:cNvPr id="158" name="Google Shape;158;p26"/>
          <p:cNvCxnSpPr/>
          <p:nvPr/>
        </p:nvCxnSpPr>
        <p:spPr>
          <a:xfrm flipH="1">
            <a:off x="5107682" y="3007811"/>
            <a:ext cx="985200" cy="147900"/>
          </a:xfrm>
          <a:prstGeom prst="straightConnector1">
            <a:avLst/>
          </a:prstGeom>
          <a:noFill/>
          <a:ln w="28575" cap="flat" cmpd="sng">
            <a:solidFill>
              <a:srgbClr val="B7B7B7"/>
            </a:solidFill>
            <a:prstDash val="solid"/>
            <a:round/>
            <a:headEnd type="none" w="med" len="med"/>
            <a:tailEnd type="triangle" w="med" len="med"/>
          </a:ln>
        </p:spPr>
      </p:cxnSp>
      <p:sp>
        <p:nvSpPr>
          <p:cNvPr id="159" name="Google Shape;159;p26"/>
          <p:cNvSpPr txBox="1"/>
          <p:nvPr/>
        </p:nvSpPr>
        <p:spPr>
          <a:xfrm>
            <a:off x="6092882" y="2705600"/>
            <a:ext cx="3424800" cy="464700"/>
          </a:xfrm>
          <a:prstGeom prst="rect">
            <a:avLst/>
          </a:prstGeom>
          <a:noFill/>
          <a:ln>
            <a:noFill/>
          </a:ln>
        </p:spPr>
        <p:txBody>
          <a:bodyPr spcFirstLastPara="1" wrap="square" lIns="91425" tIns="91425" rIns="91425" bIns="91425" anchor="t" anchorCtr="0">
            <a:noAutofit/>
          </a:bodyPr>
          <a:lstStyle/>
          <a:p>
            <a:r>
              <a:rPr lang="en" dirty="0">
                <a:solidFill>
                  <a:srgbClr val="CCCCCC"/>
                </a:solidFill>
              </a:rPr>
              <a:t>text tag</a:t>
            </a:r>
            <a:endParaRPr dirty="0">
              <a:solidFill>
                <a:srgbClr val="CCCCCC"/>
              </a:solidFill>
            </a:endParaRPr>
          </a:p>
        </p:txBody>
      </p:sp>
      <p:cxnSp>
        <p:nvCxnSpPr>
          <p:cNvPr id="160" name="Google Shape;160;p26"/>
          <p:cNvCxnSpPr/>
          <p:nvPr/>
        </p:nvCxnSpPr>
        <p:spPr>
          <a:xfrm rot="10800000">
            <a:off x="4159600" y="4607152"/>
            <a:ext cx="700500" cy="67800"/>
          </a:xfrm>
          <a:prstGeom prst="straightConnector1">
            <a:avLst/>
          </a:prstGeom>
          <a:noFill/>
          <a:ln w="28575" cap="flat" cmpd="sng">
            <a:solidFill>
              <a:srgbClr val="D5A6BD"/>
            </a:solidFill>
            <a:prstDash val="solid"/>
            <a:round/>
            <a:headEnd type="none" w="med" len="med"/>
            <a:tailEnd type="triangle" w="med" len="med"/>
          </a:ln>
        </p:spPr>
      </p:cxnSp>
      <p:sp>
        <p:nvSpPr>
          <p:cNvPr id="161" name="Google Shape;161;p26"/>
          <p:cNvSpPr txBox="1"/>
          <p:nvPr/>
        </p:nvSpPr>
        <p:spPr>
          <a:xfrm>
            <a:off x="4913482" y="4442602"/>
            <a:ext cx="3424800" cy="464700"/>
          </a:xfrm>
          <a:prstGeom prst="rect">
            <a:avLst/>
          </a:prstGeom>
          <a:noFill/>
          <a:ln>
            <a:noFill/>
          </a:ln>
        </p:spPr>
        <p:txBody>
          <a:bodyPr spcFirstLastPara="1" wrap="square" lIns="91425" tIns="91425" rIns="91425" bIns="91425" anchor="t" anchorCtr="0">
            <a:noAutofit/>
          </a:bodyPr>
          <a:lstStyle/>
          <a:p>
            <a:r>
              <a:rPr lang="en" sz="2000" dirty="0">
                <a:solidFill>
                  <a:srgbClr val="D5A6BD"/>
                </a:solidFill>
              </a:rPr>
              <a:t>self-closing tag</a:t>
            </a:r>
            <a:endParaRPr sz="2000" dirty="0">
              <a:solidFill>
                <a:srgbClr val="D5A6B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17526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DOM is a tree</a:t>
            </a:r>
            <a:endParaRPr dirty="0">
              <a:solidFill>
                <a:srgbClr val="FFFF00"/>
              </a:solidFill>
            </a:endParaRPr>
          </a:p>
        </p:txBody>
      </p:sp>
      <p:sp>
        <p:nvSpPr>
          <p:cNvPr id="167" name="Google Shape;167;p27"/>
          <p:cNvSpPr txBox="1">
            <a:spLocks noGrp="1"/>
          </p:cNvSpPr>
          <p:nvPr>
            <p:ph type="body" idx="1"/>
          </p:nvPr>
        </p:nvSpPr>
        <p:spPr>
          <a:xfrm>
            <a:off x="340100" y="2009725"/>
            <a:ext cx="30534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spcAft>
                <a:spcPts val="1600"/>
              </a:spcAft>
              <a:buNone/>
            </a:pPr>
            <a:r>
              <a:rPr lang="en"/>
              <a:t>Every node can only have one parent, and every node can have several children, so the structure looks like a tree.</a:t>
            </a:r>
            <a:endParaRPr/>
          </a:p>
        </p:txBody>
      </p:sp>
      <p:pic>
        <p:nvPicPr>
          <p:cNvPr id="168" name="Google Shape;168;p27"/>
          <p:cNvPicPr preferRelativeResize="0"/>
          <p:nvPr/>
        </p:nvPicPr>
        <p:blipFill>
          <a:blip r:embed="rId3">
            <a:alphaModFix/>
          </a:blip>
          <a:stretch>
            <a:fillRect/>
          </a:stretch>
        </p:blipFill>
        <p:spPr>
          <a:xfrm>
            <a:off x="3737676" y="1874976"/>
            <a:ext cx="5094633" cy="3820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8"/>
          <p:cNvPicPr preferRelativeResize="0"/>
          <p:nvPr/>
        </p:nvPicPr>
        <p:blipFill>
          <a:blip r:embed="rId3">
            <a:alphaModFix/>
          </a:blip>
          <a:stretch>
            <a:fillRect/>
          </a:stretch>
        </p:blipFill>
        <p:spPr>
          <a:xfrm>
            <a:off x="268839" y="1009650"/>
            <a:ext cx="8606333"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600"/>
              <a:t>Although there are lots of tags in the HTML specification, 99% of the webs use a subset of HTML tags with less that 10 tags, the most important are:</a:t>
            </a:r>
            <a:endParaRPr sz="1600"/>
          </a:p>
          <a:p>
            <a:pPr marL="0" indent="0">
              <a:buNone/>
            </a:pPr>
            <a:endParaRPr sz="1600"/>
          </a:p>
          <a:p>
            <a:pPr indent="-330200">
              <a:buSzPts val="1600"/>
            </a:pPr>
            <a:r>
              <a:rPr lang="en" sz="1600">
                <a:solidFill>
                  <a:srgbClr val="F1C232"/>
                </a:solidFill>
              </a:rPr>
              <a:t>&lt;div&gt;</a:t>
            </a:r>
            <a:r>
              <a:rPr lang="en" sz="1600"/>
              <a:t>: a container, usually represents a rectangular area with information inside.</a:t>
            </a:r>
            <a:endParaRPr sz="1600"/>
          </a:p>
          <a:p>
            <a:pPr indent="-330200">
              <a:buSzPts val="1600"/>
            </a:pPr>
            <a:r>
              <a:rPr lang="en" sz="1600">
                <a:solidFill>
                  <a:srgbClr val="F1C232"/>
                </a:solidFill>
              </a:rPr>
              <a:t>&lt;img/&gt;</a:t>
            </a:r>
            <a:r>
              <a:rPr lang="en" sz="1600"/>
              <a:t>: an image</a:t>
            </a:r>
            <a:endParaRPr sz="1600"/>
          </a:p>
          <a:p>
            <a:pPr indent="-330200">
              <a:buSzPts val="1600"/>
            </a:pPr>
            <a:r>
              <a:rPr lang="en" sz="1600">
                <a:solidFill>
                  <a:srgbClr val="F1C232"/>
                </a:solidFill>
              </a:rPr>
              <a:t>&lt;a&gt;</a:t>
            </a:r>
            <a:r>
              <a:rPr lang="en" sz="1600"/>
              <a:t>: a clickable link to go to another URL</a:t>
            </a:r>
            <a:endParaRPr sz="1600"/>
          </a:p>
          <a:p>
            <a:pPr indent="-330200">
              <a:buSzPts val="1600"/>
            </a:pPr>
            <a:r>
              <a:rPr lang="en" sz="1600">
                <a:solidFill>
                  <a:srgbClr val="F1C232"/>
                </a:solidFill>
              </a:rPr>
              <a:t>&lt;p&gt;</a:t>
            </a:r>
            <a:r>
              <a:rPr lang="en" sz="1600"/>
              <a:t>: a text paragraph</a:t>
            </a:r>
            <a:endParaRPr sz="1600"/>
          </a:p>
          <a:p>
            <a:pPr indent="-330200">
              <a:buSzPts val="1600"/>
            </a:pPr>
            <a:r>
              <a:rPr lang="en" sz="1600">
                <a:solidFill>
                  <a:srgbClr val="F1C232"/>
                </a:solidFill>
              </a:rPr>
              <a:t>&lt;h1&gt;</a:t>
            </a:r>
            <a:r>
              <a:rPr lang="en" sz="1600"/>
              <a:t>: a title (h2,h3,h4 are titles of less importance)</a:t>
            </a:r>
            <a:endParaRPr sz="1600"/>
          </a:p>
          <a:p>
            <a:pPr indent="-330200">
              <a:buSzPts val="1600"/>
            </a:pPr>
            <a:r>
              <a:rPr lang="en" sz="1600">
                <a:solidFill>
                  <a:srgbClr val="F1C232"/>
                </a:solidFill>
              </a:rPr>
              <a:t>&lt;input&gt;</a:t>
            </a:r>
            <a:r>
              <a:rPr lang="en" sz="1600"/>
              <a:t>: a widget to let the user introduce information</a:t>
            </a:r>
            <a:endParaRPr sz="1600"/>
          </a:p>
          <a:p>
            <a:pPr indent="-330200">
              <a:buSzPts val="1600"/>
            </a:pPr>
            <a:r>
              <a:rPr lang="en" sz="1600">
                <a:solidFill>
                  <a:srgbClr val="F1C232"/>
                </a:solidFill>
              </a:rPr>
              <a:t>&lt;style&gt;</a:t>
            </a:r>
            <a:r>
              <a:rPr lang="en" sz="1600"/>
              <a:t>: to insert CSS rules</a:t>
            </a:r>
            <a:endParaRPr sz="1600"/>
          </a:p>
          <a:p>
            <a:pPr indent="-330200">
              <a:buSzPts val="1600"/>
            </a:pPr>
            <a:r>
              <a:rPr lang="en" sz="1600">
                <a:solidFill>
                  <a:srgbClr val="F1C232"/>
                </a:solidFill>
              </a:rPr>
              <a:t>&lt;script&gt;</a:t>
            </a:r>
            <a:r>
              <a:rPr lang="en" sz="1600"/>
              <a:t>: to execute Javascript</a:t>
            </a:r>
            <a:endParaRPr sz="1600"/>
          </a:p>
          <a:p>
            <a:pPr indent="-330200">
              <a:buSzPts val="1600"/>
            </a:pPr>
            <a:r>
              <a:rPr lang="en" sz="1600">
                <a:solidFill>
                  <a:srgbClr val="F1C232"/>
                </a:solidFill>
              </a:rPr>
              <a:t>&lt;span&gt;</a:t>
            </a:r>
            <a:r>
              <a:rPr lang="en" sz="1600"/>
              <a:t>: a null tag (doesn't do anything)</a:t>
            </a:r>
            <a:endParaRPr sz="1600"/>
          </a:p>
          <a:p>
            <a:pPr marL="0" indent="0">
              <a:buNone/>
            </a:pPr>
            <a:endParaRPr sz="1600"/>
          </a:p>
        </p:txBody>
      </p:sp>
      <p:sp>
        <p:nvSpPr>
          <p:cNvPr id="179" name="Google Shape;179;p29"/>
          <p:cNvSpPr txBox="1">
            <a:spLocks noGrp="1"/>
          </p:cNvSpPr>
          <p:nvPr>
            <p:ph type="title"/>
          </p:nvPr>
        </p:nvSpPr>
        <p:spPr>
          <a:xfrm>
            <a:off x="1447800" y="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HTML: main tags</a:t>
            </a:r>
            <a:endParaRPr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1524000" y="11884"/>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HTML: other interesting tags</a:t>
            </a:r>
            <a:endParaRPr dirty="0">
              <a:solidFill>
                <a:srgbClr val="FFFF00"/>
              </a:solidFill>
            </a:endParaRPr>
          </a:p>
        </p:txBody>
      </p:sp>
      <p:sp>
        <p:nvSpPr>
          <p:cNvPr id="185" name="Google Shape;185;p30"/>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600"/>
              <a:t>There are some tags that could be useful sometimes:</a:t>
            </a:r>
            <a:endParaRPr sz="1600"/>
          </a:p>
          <a:p>
            <a:pPr marL="0" indent="0">
              <a:buNone/>
            </a:pPr>
            <a:endParaRPr sz="1600"/>
          </a:p>
          <a:p>
            <a:pPr indent="-330200">
              <a:buSzPts val="1600"/>
            </a:pPr>
            <a:r>
              <a:rPr lang="en" sz="1600">
                <a:solidFill>
                  <a:srgbClr val="F1C232"/>
                </a:solidFill>
              </a:rPr>
              <a:t>&lt;button&gt;</a:t>
            </a:r>
            <a:r>
              <a:rPr lang="en" sz="1600">
                <a:solidFill>
                  <a:srgbClr val="FFFFFF"/>
                </a:solidFill>
              </a:rPr>
              <a:t>:</a:t>
            </a:r>
            <a:r>
              <a:rPr lang="en" sz="1400"/>
              <a:t> </a:t>
            </a:r>
            <a:r>
              <a:rPr lang="en" sz="1600"/>
              <a:t>to create a button</a:t>
            </a:r>
            <a:endParaRPr sz="1600"/>
          </a:p>
          <a:p>
            <a:pPr indent="-330200">
              <a:buSzPts val="1600"/>
            </a:pPr>
            <a:r>
              <a:rPr lang="en" sz="1600">
                <a:solidFill>
                  <a:srgbClr val="F1C232"/>
                </a:solidFill>
              </a:rPr>
              <a:t>&lt;audio&gt;</a:t>
            </a:r>
            <a:r>
              <a:rPr lang="en" sz="1600"/>
              <a:t>: for playing audio</a:t>
            </a:r>
            <a:endParaRPr sz="1600"/>
          </a:p>
          <a:p>
            <a:pPr indent="-330200">
              <a:buSzPts val="1600"/>
            </a:pPr>
            <a:r>
              <a:rPr lang="en" sz="1600">
                <a:solidFill>
                  <a:srgbClr val="F1C232"/>
                </a:solidFill>
              </a:rPr>
              <a:t>&lt;video&gt;</a:t>
            </a:r>
            <a:r>
              <a:rPr lang="en" sz="1600"/>
              <a:t>: to play video</a:t>
            </a:r>
            <a:endParaRPr sz="1600"/>
          </a:p>
          <a:p>
            <a:pPr indent="-330200">
              <a:buSzPts val="1600"/>
            </a:pPr>
            <a:r>
              <a:rPr lang="en" sz="1600">
                <a:solidFill>
                  <a:srgbClr val="F1C232"/>
                </a:solidFill>
              </a:rPr>
              <a:t>&lt;canvas&gt;</a:t>
            </a:r>
            <a:r>
              <a:rPr lang="en" sz="1600"/>
              <a:t>: to draw graphics from javascript</a:t>
            </a:r>
            <a:endParaRPr sz="1600"/>
          </a:p>
          <a:p>
            <a:pPr indent="-330200">
              <a:buSzPts val="1600"/>
            </a:pPr>
            <a:r>
              <a:rPr lang="en" sz="1600">
                <a:solidFill>
                  <a:srgbClr val="F1C232"/>
                </a:solidFill>
              </a:rPr>
              <a:t>&lt;iframe&gt;</a:t>
            </a:r>
            <a:r>
              <a:rPr lang="en" sz="1600"/>
              <a:t>: to put another website inside ours</a:t>
            </a:r>
            <a:endParaRPr sz="1600"/>
          </a:p>
          <a:p>
            <a:pPr marL="0" indent="0">
              <a:buNone/>
            </a:pP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1524000" y="3775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HTML: wrapping the info</a:t>
            </a:r>
            <a:endParaRPr dirty="0">
              <a:solidFill>
                <a:srgbClr val="FFFF00"/>
              </a:solidFill>
            </a:endParaRPr>
          </a:p>
        </p:txBody>
      </p:sp>
      <p:sp>
        <p:nvSpPr>
          <p:cNvPr id="191" name="Google Shape;191;p31"/>
          <p:cNvSpPr txBox="1">
            <a:spLocks noGrp="1"/>
          </p:cNvSpPr>
          <p:nvPr>
            <p:ph type="body" idx="1"/>
          </p:nvPr>
        </p:nvSpPr>
        <p:spPr>
          <a:xfrm>
            <a:off x="311700" y="2009725"/>
            <a:ext cx="44379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600"/>
              <a:t>We use HTML tags to </a:t>
            </a:r>
            <a:r>
              <a:rPr lang="en" sz="1600">
                <a:solidFill>
                  <a:srgbClr val="FFD966"/>
                </a:solidFill>
              </a:rPr>
              <a:t>wrap different information</a:t>
            </a:r>
            <a:r>
              <a:rPr lang="en" sz="1600"/>
              <a:t> on our site.</a:t>
            </a:r>
            <a:endParaRPr sz="1600"/>
          </a:p>
          <a:p>
            <a:pPr marL="0" indent="0">
              <a:spcBef>
                <a:spcPts val="1600"/>
              </a:spcBef>
              <a:buNone/>
            </a:pPr>
            <a:r>
              <a:rPr lang="en" sz="1600"/>
              <a:t>The more structure has the information, the easier will be to access it and present it.</a:t>
            </a:r>
            <a:endParaRPr sz="1600"/>
          </a:p>
          <a:p>
            <a:pPr marL="0" indent="0">
              <a:spcBef>
                <a:spcPts val="1600"/>
              </a:spcBef>
              <a:buNone/>
            </a:pPr>
            <a:r>
              <a:rPr lang="en" sz="1600"/>
              <a:t>We can change the way the information is represented on the screen depending on the tags where it is contained, so we shouldn't be worried about using too many tags.</a:t>
            </a:r>
            <a:endParaRPr sz="1600"/>
          </a:p>
          <a:p>
            <a:pPr marL="0" indent="0">
              <a:spcBef>
                <a:spcPts val="1600"/>
              </a:spcBef>
              <a:buNone/>
            </a:pPr>
            <a:endParaRPr sz="1600"/>
          </a:p>
          <a:p>
            <a:pPr marL="0" indent="0">
              <a:spcBef>
                <a:spcPts val="1600"/>
              </a:spcBef>
              <a:spcAft>
                <a:spcPts val="1600"/>
              </a:spcAft>
              <a:buNone/>
            </a:pPr>
            <a:endParaRPr sz="1600"/>
          </a:p>
        </p:txBody>
      </p:sp>
      <p:pic>
        <p:nvPicPr>
          <p:cNvPr id="192" name="Google Shape;192;p31"/>
          <p:cNvPicPr preferRelativeResize="0"/>
          <p:nvPr/>
        </p:nvPicPr>
        <p:blipFill>
          <a:blip r:embed="rId3">
            <a:alphaModFix/>
          </a:blip>
          <a:stretch>
            <a:fillRect/>
          </a:stretch>
        </p:blipFill>
        <p:spPr>
          <a:xfrm>
            <a:off x="5029826" y="2009725"/>
            <a:ext cx="3897899" cy="28921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16764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HTML: tagging correctly</a:t>
            </a:r>
            <a:endParaRPr dirty="0">
              <a:solidFill>
                <a:srgbClr val="FFFF00"/>
              </a:solidFill>
            </a:endParaRPr>
          </a:p>
        </p:txBody>
      </p:sp>
      <p:sp>
        <p:nvSpPr>
          <p:cNvPr id="198" name="Google Shape;198;p32"/>
          <p:cNvSpPr txBox="1">
            <a:spLocks noGrp="1"/>
          </p:cNvSpPr>
          <p:nvPr>
            <p:ph type="body" idx="1"/>
          </p:nvPr>
        </p:nvSpPr>
        <p:spPr>
          <a:xfrm>
            <a:off x="543400" y="2045550"/>
            <a:ext cx="3521700" cy="2510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SzPts val="1100"/>
              <a:buNone/>
            </a:pPr>
            <a:r>
              <a:rPr lang="en" sz="1400" dirty="0"/>
              <a:t>Try to avoid doing this:</a:t>
            </a:r>
            <a:endParaRPr sz="1400" dirty="0"/>
          </a:p>
          <a:p>
            <a:pPr marL="0" indent="0">
              <a:buSzPts val="1100"/>
              <a:buNone/>
            </a:pPr>
            <a:endParaRPr sz="1400" dirty="0"/>
          </a:p>
          <a:p>
            <a:pPr marL="0" indent="0">
              <a:buNone/>
            </a:pPr>
            <a:r>
              <a:rPr lang="en" sz="1400" dirty="0">
                <a:solidFill>
                  <a:schemeClr val="tx1"/>
                </a:solidFill>
                <a:latin typeface="Consolas"/>
                <a:ea typeface="Consolas"/>
                <a:cs typeface="Consolas"/>
                <a:sym typeface="Consolas"/>
              </a:rPr>
              <a:t>&lt;div&gt;</a:t>
            </a:r>
            <a:endParaRPr sz="1400" dirty="0">
              <a:solidFill>
                <a:schemeClr val="tx1"/>
              </a:solidFill>
              <a:latin typeface="Consolas"/>
              <a:ea typeface="Consolas"/>
              <a:cs typeface="Consolas"/>
              <a:sym typeface="Consolas"/>
            </a:endParaRPr>
          </a:p>
          <a:p>
            <a:pPr marL="0" indent="0">
              <a:buNone/>
            </a:pPr>
            <a:r>
              <a:rPr lang="en" sz="1400" dirty="0">
                <a:solidFill>
                  <a:schemeClr val="tx1"/>
                </a:solidFill>
                <a:latin typeface="Consolas"/>
                <a:ea typeface="Consolas"/>
                <a:cs typeface="Consolas"/>
                <a:sym typeface="Consolas"/>
              </a:rPr>
              <a:t>Title</a:t>
            </a:r>
            <a:endParaRPr sz="1400" dirty="0">
              <a:solidFill>
                <a:schemeClr val="tx1"/>
              </a:solidFill>
              <a:latin typeface="Consolas"/>
              <a:ea typeface="Consolas"/>
              <a:cs typeface="Consolas"/>
              <a:sym typeface="Consolas"/>
            </a:endParaRPr>
          </a:p>
          <a:p>
            <a:pPr marL="0" indent="0">
              <a:buSzPts val="1100"/>
              <a:buNone/>
            </a:pPr>
            <a:endParaRPr sz="1400" dirty="0">
              <a:solidFill>
                <a:schemeClr val="tx1"/>
              </a:solidFill>
              <a:latin typeface="Consolas"/>
              <a:ea typeface="Consolas"/>
              <a:cs typeface="Consolas"/>
              <a:sym typeface="Consolas"/>
            </a:endParaRPr>
          </a:p>
          <a:p>
            <a:pPr marL="0" indent="0">
              <a:buNone/>
            </a:pPr>
            <a:r>
              <a:rPr lang="en" sz="1400" dirty="0">
                <a:solidFill>
                  <a:schemeClr val="tx1"/>
                </a:solidFill>
                <a:latin typeface="Consolas"/>
                <a:ea typeface="Consolas"/>
                <a:cs typeface="Consolas"/>
                <a:sym typeface="Consolas"/>
              </a:rPr>
              <a:t>Here is some content</a:t>
            </a:r>
            <a:endParaRPr sz="1400" dirty="0">
              <a:solidFill>
                <a:schemeClr val="tx1"/>
              </a:solidFill>
              <a:latin typeface="Consolas"/>
              <a:ea typeface="Consolas"/>
              <a:cs typeface="Consolas"/>
              <a:sym typeface="Consolas"/>
            </a:endParaRPr>
          </a:p>
          <a:p>
            <a:pPr marL="0" indent="0">
              <a:buSzPts val="1100"/>
              <a:buNone/>
            </a:pPr>
            <a:r>
              <a:rPr lang="en" sz="1400" dirty="0">
                <a:solidFill>
                  <a:schemeClr val="tx1"/>
                </a:solidFill>
                <a:latin typeface="Consolas"/>
                <a:ea typeface="Consolas"/>
                <a:cs typeface="Consolas"/>
                <a:sym typeface="Consolas"/>
              </a:rPr>
              <a:t>Here is more content</a:t>
            </a:r>
            <a:endParaRPr sz="1400" dirty="0">
              <a:solidFill>
                <a:schemeClr val="tx1"/>
              </a:solidFill>
              <a:latin typeface="Consolas"/>
              <a:ea typeface="Consolas"/>
              <a:cs typeface="Consolas"/>
              <a:sym typeface="Consolas"/>
            </a:endParaRPr>
          </a:p>
          <a:p>
            <a:pPr marL="0" indent="0">
              <a:buNone/>
            </a:pPr>
            <a:r>
              <a:rPr lang="en" sz="1400" dirty="0">
                <a:solidFill>
                  <a:schemeClr val="tx1"/>
                </a:solidFill>
                <a:latin typeface="Consolas"/>
                <a:ea typeface="Consolas"/>
                <a:cs typeface="Consolas"/>
                <a:sym typeface="Consolas"/>
              </a:rPr>
              <a:t>&lt;/div&gt;</a:t>
            </a:r>
            <a:endParaRPr sz="1400" dirty="0">
              <a:solidFill>
                <a:schemeClr val="tx1"/>
              </a:solidFill>
              <a:latin typeface="Consolas"/>
              <a:ea typeface="Consolas"/>
              <a:cs typeface="Consolas"/>
              <a:sym typeface="Consolas"/>
            </a:endParaRPr>
          </a:p>
        </p:txBody>
      </p:sp>
      <p:sp>
        <p:nvSpPr>
          <p:cNvPr id="199" name="Google Shape;199;p32"/>
          <p:cNvSpPr txBox="1">
            <a:spLocks noGrp="1"/>
          </p:cNvSpPr>
          <p:nvPr>
            <p:ph type="body" idx="1"/>
          </p:nvPr>
        </p:nvSpPr>
        <p:spPr>
          <a:xfrm>
            <a:off x="4795375" y="2045550"/>
            <a:ext cx="3521700" cy="2192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400" dirty="0"/>
              <a:t>Do this instead</a:t>
            </a:r>
            <a:br>
              <a:rPr lang="en" sz="1400" dirty="0"/>
            </a:br>
            <a:endParaRPr sz="1400" dirty="0"/>
          </a:p>
          <a:p>
            <a:pPr marL="0" indent="0">
              <a:buNone/>
            </a:pPr>
            <a:r>
              <a:rPr lang="en" sz="1400" dirty="0">
                <a:solidFill>
                  <a:srgbClr val="6D9EEB"/>
                </a:solidFill>
                <a:latin typeface="Consolas"/>
                <a:ea typeface="Consolas"/>
                <a:cs typeface="Consolas"/>
                <a:sym typeface="Consolas"/>
              </a:rPr>
              <a:t>&lt;div&gt;</a:t>
            </a:r>
            <a:endParaRPr sz="1400" dirty="0">
              <a:solidFill>
                <a:srgbClr val="6D9EEB"/>
              </a:solidFill>
              <a:latin typeface="Consolas"/>
              <a:ea typeface="Consolas"/>
              <a:cs typeface="Consolas"/>
              <a:sym typeface="Consolas"/>
            </a:endParaRPr>
          </a:p>
          <a:p>
            <a:pPr marL="0" indent="457200">
              <a:buNone/>
            </a:pPr>
            <a:r>
              <a:rPr lang="en" sz="1400" dirty="0">
                <a:solidFill>
                  <a:srgbClr val="6D9EEB"/>
                </a:solidFill>
                <a:latin typeface="Consolas"/>
                <a:ea typeface="Consolas"/>
                <a:cs typeface="Consolas"/>
                <a:sym typeface="Consolas"/>
              </a:rPr>
              <a:t>&lt;h1&gt;</a:t>
            </a:r>
            <a:r>
              <a:rPr lang="en" sz="1400" dirty="0">
                <a:solidFill>
                  <a:schemeClr val="tx1"/>
                </a:solidFill>
                <a:latin typeface="Consolas"/>
                <a:ea typeface="Consolas"/>
                <a:cs typeface="Consolas"/>
                <a:sym typeface="Consolas"/>
              </a:rPr>
              <a:t>Title&lt;/h1&gt;</a:t>
            </a:r>
            <a:endParaRPr sz="1400" dirty="0">
              <a:solidFill>
                <a:schemeClr val="tx1"/>
              </a:solidFill>
              <a:latin typeface="Consolas"/>
              <a:ea typeface="Consolas"/>
              <a:cs typeface="Consolas"/>
              <a:sym typeface="Consolas"/>
            </a:endParaRPr>
          </a:p>
          <a:p>
            <a:pPr marL="0" indent="457200">
              <a:buNone/>
            </a:pPr>
            <a:r>
              <a:rPr lang="en" sz="1400" dirty="0">
                <a:solidFill>
                  <a:schemeClr val="tx1"/>
                </a:solidFill>
                <a:latin typeface="Consolas"/>
                <a:ea typeface="Consolas"/>
                <a:cs typeface="Consolas"/>
                <a:sym typeface="Consolas"/>
              </a:rPr>
              <a:t>&lt;p&gt;Here is content.&lt;/p&gt;</a:t>
            </a:r>
            <a:endParaRPr sz="1400" dirty="0">
              <a:solidFill>
                <a:schemeClr val="tx1"/>
              </a:solidFill>
              <a:latin typeface="Consolas"/>
              <a:ea typeface="Consolas"/>
              <a:cs typeface="Consolas"/>
              <a:sym typeface="Consolas"/>
            </a:endParaRPr>
          </a:p>
          <a:p>
            <a:pPr marL="0" indent="457200">
              <a:buNone/>
            </a:pPr>
            <a:r>
              <a:rPr lang="en" sz="1400" dirty="0">
                <a:solidFill>
                  <a:schemeClr val="tx1"/>
                </a:solidFill>
                <a:latin typeface="Consolas"/>
                <a:ea typeface="Consolas"/>
                <a:cs typeface="Consolas"/>
                <a:sym typeface="Consolas"/>
              </a:rPr>
              <a:t>&lt;p&gt;Here is more content&lt;/p&gt;</a:t>
            </a:r>
            <a:endParaRPr sz="1400" dirty="0">
              <a:solidFill>
                <a:schemeClr val="tx1"/>
              </a:solidFill>
              <a:latin typeface="Consolas"/>
              <a:ea typeface="Consolas"/>
              <a:cs typeface="Consolas"/>
              <a:sym typeface="Consolas"/>
            </a:endParaRPr>
          </a:p>
          <a:p>
            <a:pPr marL="0" indent="0">
              <a:buSzPts val="1100"/>
              <a:buNone/>
            </a:pPr>
            <a:r>
              <a:rPr lang="en" sz="1400" dirty="0">
                <a:solidFill>
                  <a:schemeClr val="tx1"/>
                </a:solidFill>
                <a:latin typeface="Consolas"/>
                <a:ea typeface="Consolas"/>
                <a:cs typeface="Consolas"/>
                <a:sym typeface="Consolas"/>
              </a:rPr>
              <a:t>&lt;/div&gt;</a:t>
            </a:r>
            <a:endParaRPr sz="1400" dirty="0">
              <a:solidFill>
                <a:schemeClr val="tx1"/>
              </a:solidFill>
              <a:latin typeface="Consolas"/>
              <a:ea typeface="Consolas"/>
              <a:cs typeface="Consolas"/>
              <a:sym typeface="Consolas"/>
            </a:endParaRPr>
          </a:p>
        </p:txBody>
      </p:sp>
      <p:sp>
        <p:nvSpPr>
          <p:cNvPr id="200" name="Google Shape;200;p32"/>
          <p:cNvSpPr txBox="1"/>
          <p:nvPr/>
        </p:nvSpPr>
        <p:spPr>
          <a:xfrm rot="-887468">
            <a:off x="774291" y="4044340"/>
            <a:ext cx="1894271" cy="414845"/>
          </a:xfrm>
          <a:prstGeom prst="rect">
            <a:avLst/>
          </a:prstGeom>
          <a:noFill/>
          <a:ln>
            <a:noFill/>
          </a:ln>
        </p:spPr>
        <p:txBody>
          <a:bodyPr spcFirstLastPara="1" wrap="square" lIns="91425" tIns="91425" rIns="91425" bIns="91425" anchor="t" anchorCtr="0">
            <a:noAutofit/>
          </a:bodyPr>
          <a:lstStyle/>
          <a:p>
            <a:r>
              <a:rPr lang="en" b="1">
                <a:solidFill>
                  <a:srgbClr val="E06666"/>
                </a:solidFill>
              </a:rPr>
              <a:t>DONT DO THIS</a:t>
            </a:r>
            <a:endParaRPr b="1">
              <a:solidFill>
                <a:srgbClr val="E066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1524000" y="28662"/>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HTML good use</a:t>
            </a:r>
            <a:endParaRPr dirty="0">
              <a:solidFill>
                <a:srgbClr val="FFFF00"/>
              </a:solidFill>
            </a:endParaRPr>
          </a:p>
        </p:txBody>
      </p:sp>
      <p:sp>
        <p:nvSpPr>
          <p:cNvPr id="206" name="Google Shape;206;p33"/>
          <p:cNvSpPr txBox="1">
            <a:spLocks noGrp="1"/>
          </p:cNvSpPr>
          <p:nvPr>
            <p:ph type="body" idx="1"/>
          </p:nvPr>
        </p:nvSpPr>
        <p:spPr>
          <a:xfrm>
            <a:off x="533400" y="2000250"/>
            <a:ext cx="8229600" cy="37257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600" dirty="0"/>
              <a:t>It is good to have all the information properly wrapped in tags that give it some semantics.</a:t>
            </a:r>
            <a:endParaRPr sz="1600" dirty="0"/>
          </a:p>
          <a:p>
            <a:pPr marL="0" indent="0">
              <a:buNone/>
            </a:pPr>
            <a:endParaRPr sz="1600" dirty="0"/>
          </a:p>
          <a:p>
            <a:pPr marL="0" indent="0">
              <a:buNone/>
            </a:pPr>
            <a:r>
              <a:rPr lang="en" sz="1600" dirty="0"/>
              <a:t>We also can extend the code semantics by adding extra attributes to the tags:</a:t>
            </a:r>
            <a:endParaRPr sz="1600" dirty="0"/>
          </a:p>
          <a:p>
            <a:pPr marL="0" indent="0">
              <a:buNone/>
            </a:pPr>
            <a:endParaRPr sz="1600" dirty="0"/>
          </a:p>
          <a:p>
            <a:pPr indent="-330200">
              <a:buSzPts val="1600"/>
            </a:pPr>
            <a:r>
              <a:rPr lang="en" sz="1600" dirty="0">
                <a:solidFill>
                  <a:srgbClr val="00FF00"/>
                </a:solidFill>
              </a:rPr>
              <a:t>id</a:t>
            </a:r>
            <a:r>
              <a:rPr lang="en" sz="1600" dirty="0"/>
              <a:t>: tells a </a:t>
            </a:r>
            <a:r>
              <a:rPr lang="en" sz="1600" dirty="0">
                <a:solidFill>
                  <a:srgbClr val="B6D7A8"/>
                </a:solidFill>
              </a:rPr>
              <a:t>unique</a:t>
            </a:r>
            <a:r>
              <a:rPr lang="en" sz="1600" dirty="0"/>
              <a:t> identifier for this tag</a:t>
            </a:r>
            <a:endParaRPr sz="1600" dirty="0"/>
          </a:p>
          <a:p>
            <a:pPr indent="-330200">
              <a:buSzPts val="1600"/>
            </a:pPr>
            <a:r>
              <a:rPr lang="en" sz="1600" dirty="0">
                <a:solidFill>
                  <a:srgbClr val="00FFFF"/>
                </a:solidFill>
              </a:rPr>
              <a:t>class</a:t>
            </a:r>
            <a:r>
              <a:rPr lang="en" sz="1600" dirty="0"/>
              <a:t>: tells a </a:t>
            </a:r>
            <a:r>
              <a:rPr lang="en" sz="1600" dirty="0">
                <a:solidFill>
                  <a:srgbClr val="6FA8DC"/>
                </a:solidFill>
              </a:rPr>
              <a:t>generic</a:t>
            </a:r>
            <a:r>
              <a:rPr lang="en" sz="1600" dirty="0"/>
              <a:t> identifier for this tag</a:t>
            </a:r>
            <a:endParaRPr sz="1600" dirty="0"/>
          </a:p>
          <a:p>
            <a:pPr marL="0" indent="0">
              <a:buNone/>
            </a:pPr>
            <a:endParaRPr sz="1600" dirty="0"/>
          </a:p>
          <a:p>
            <a:pPr marL="0" indent="0">
              <a:spcBef>
                <a:spcPts val="1600"/>
              </a:spcBef>
              <a:spcAft>
                <a:spcPts val="1600"/>
              </a:spcAft>
              <a:buNone/>
            </a:pPr>
            <a:r>
              <a:rPr lang="en" sz="1600" dirty="0">
                <a:solidFill>
                  <a:schemeClr val="tx1"/>
                </a:solidFill>
                <a:latin typeface="Consolas"/>
                <a:ea typeface="Consolas"/>
                <a:cs typeface="Consolas"/>
                <a:sym typeface="Consolas"/>
              </a:rPr>
              <a:t>&lt;div id="profile-picture" class="mini-image"&gt;...&lt;/div</a:t>
            </a:r>
            <a:r>
              <a:rPr lang="en" sz="1600" dirty="0">
                <a:solidFill>
                  <a:srgbClr val="FFE599"/>
                </a:solidFill>
                <a:latin typeface="Consolas"/>
                <a:ea typeface="Consolas"/>
                <a:cs typeface="Consolas"/>
                <a:sym typeface="Consolas"/>
              </a:rPr>
              <a:t>&gt;</a:t>
            </a:r>
            <a:endParaRPr sz="1600" dirty="0">
              <a:solidFill>
                <a:srgbClr val="FFE599"/>
              </a:solidFill>
              <a:latin typeface="Consolas"/>
              <a:ea typeface="Consolas"/>
              <a:cs typeface="Consolas"/>
              <a:sym typeface="Consola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1828800" y="76200"/>
            <a:ext cx="3663900" cy="572700"/>
          </a:xfrm>
          <a:prstGeom prst="rect">
            <a:avLst/>
          </a:prstGeom>
        </p:spPr>
        <p:txBody>
          <a:bodyPr spcFirstLastPara="1" wrap="square" lIns="91425" tIns="91425" rIns="91425" bIns="91425" anchor="t" anchorCtr="0">
            <a:noAutofit/>
          </a:bodyPr>
          <a:lstStyle/>
          <a:p>
            <a:pPr algn="l"/>
            <a:r>
              <a:rPr lang="en" dirty="0">
                <a:solidFill>
                  <a:srgbClr val="FFFF00"/>
                </a:solidFill>
              </a:rPr>
              <a:t>CSS</a:t>
            </a:r>
            <a:endParaRPr dirty="0">
              <a:solidFill>
                <a:srgbClr val="FFFF00"/>
              </a:solidFill>
            </a:endParaRPr>
          </a:p>
        </p:txBody>
      </p:sp>
      <p:sp>
        <p:nvSpPr>
          <p:cNvPr id="225" name="Google Shape;225;p36"/>
          <p:cNvSpPr txBox="1">
            <a:spLocks noGrp="1"/>
          </p:cNvSpPr>
          <p:nvPr>
            <p:ph type="body" idx="1"/>
          </p:nvPr>
        </p:nvSpPr>
        <p:spPr>
          <a:xfrm>
            <a:off x="198100" y="1673675"/>
            <a:ext cx="4189500" cy="41178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600" dirty="0"/>
              <a:t>CSS allows us to specify how to present (render) the document info stored in the HTML.</a:t>
            </a:r>
            <a:endParaRPr sz="1600" dirty="0"/>
          </a:p>
          <a:p>
            <a:pPr marL="0" indent="0">
              <a:buNone/>
            </a:pPr>
            <a:endParaRPr sz="1600" dirty="0"/>
          </a:p>
          <a:p>
            <a:pPr marL="0" indent="0">
              <a:buNone/>
            </a:pPr>
            <a:r>
              <a:rPr lang="en" sz="1600" dirty="0"/>
              <a:t>Thanks to CSS we can control all the aspects of the visualization and some other features:</a:t>
            </a:r>
            <a:endParaRPr sz="1600" dirty="0"/>
          </a:p>
          <a:p>
            <a:pPr indent="-330200">
              <a:buSzPts val="1600"/>
            </a:pPr>
            <a:r>
              <a:rPr lang="en" sz="1600" dirty="0">
                <a:solidFill>
                  <a:srgbClr val="F1C232"/>
                </a:solidFill>
              </a:rPr>
              <a:t>Colors</a:t>
            </a:r>
            <a:r>
              <a:rPr lang="en" sz="1600" dirty="0"/>
              <a:t>: content, background, borders</a:t>
            </a:r>
            <a:endParaRPr sz="1600" dirty="0"/>
          </a:p>
          <a:p>
            <a:pPr indent="-330200">
              <a:buSzPts val="1600"/>
            </a:pPr>
            <a:r>
              <a:rPr lang="en" sz="1600" dirty="0">
                <a:solidFill>
                  <a:srgbClr val="F1C232"/>
                </a:solidFill>
              </a:rPr>
              <a:t>Margins</a:t>
            </a:r>
            <a:r>
              <a:rPr lang="en" sz="1600" dirty="0"/>
              <a:t>: interior margin, exterior margin</a:t>
            </a:r>
            <a:endParaRPr sz="1600" dirty="0"/>
          </a:p>
          <a:p>
            <a:pPr indent="-330200">
              <a:buSzPts val="1600"/>
            </a:pPr>
            <a:r>
              <a:rPr lang="en" sz="1600" dirty="0">
                <a:solidFill>
                  <a:srgbClr val="F1C232"/>
                </a:solidFill>
              </a:rPr>
              <a:t>Position</a:t>
            </a:r>
            <a:r>
              <a:rPr lang="en" sz="1600" dirty="0"/>
              <a:t>: where to put it</a:t>
            </a:r>
            <a:endParaRPr sz="1600" dirty="0"/>
          </a:p>
          <a:p>
            <a:pPr indent="-330200">
              <a:buSzPts val="1600"/>
            </a:pPr>
            <a:r>
              <a:rPr lang="en" sz="1600" dirty="0">
                <a:solidFill>
                  <a:srgbClr val="F1C232"/>
                </a:solidFill>
              </a:rPr>
              <a:t>Sizes</a:t>
            </a:r>
            <a:r>
              <a:rPr lang="en" sz="1600" dirty="0"/>
              <a:t>: width, height</a:t>
            </a:r>
            <a:endParaRPr sz="1600" dirty="0"/>
          </a:p>
          <a:p>
            <a:pPr indent="-330200">
              <a:buSzPts val="1600"/>
            </a:pPr>
            <a:r>
              <a:rPr lang="en" sz="1600" dirty="0">
                <a:solidFill>
                  <a:srgbClr val="F1C232"/>
                </a:solidFill>
              </a:rPr>
              <a:t>Behaviour</a:t>
            </a:r>
            <a:r>
              <a:rPr lang="en" sz="1600" dirty="0"/>
              <a:t>: changes on mouse over</a:t>
            </a:r>
            <a:endParaRPr sz="1600" dirty="0"/>
          </a:p>
        </p:txBody>
      </p:sp>
      <p:pic>
        <p:nvPicPr>
          <p:cNvPr id="226" name="Google Shape;226;p36"/>
          <p:cNvPicPr preferRelativeResize="0"/>
          <p:nvPr/>
        </p:nvPicPr>
        <p:blipFill>
          <a:blip r:embed="rId3">
            <a:alphaModFix/>
          </a:blip>
          <a:stretch>
            <a:fillRect/>
          </a:stretch>
        </p:blipFill>
        <p:spPr>
          <a:xfrm>
            <a:off x="4600501" y="1007330"/>
            <a:ext cx="4391101" cy="47277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C9C736-175B-4FA6-9B7F-D9C9BAAA925B}"/>
              </a:ext>
            </a:extLst>
          </p:cNvPr>
          <p:cNvSpPr>
            <a:spLocks noGrp="1"/>
          </p:cNvSpPr>
          <p:nvPr>
            <p:ph sz="half" idx="1"/>
          </p:nvPr>
        </p:nvSpPr>
        <p:spPr/>
        <p:txBody>
          <a:bodyPr/>
          <a:lstStyle/>
          <a:p>
            <a:r>
              <a:rPr lang="en-US" sz="2000" dirty="0"/>
              <a:t>When you decide to develop an application using any programming language, one of the first problem you face is that programming languages do not include a library to create User Interfaces.</a:t>
            </a:r>
          </a:p>
          <a:p>
            <a:r>
              <a:rPr lang="en-US" sz="2000" dirty="0"/>
              <a:t>You need to use some framework to access the OS layer. Every programming language has at least one, but you need to choose it first.</a:t>
            </a:r>
          </a:p>
          <a:p>
            <a:endParaRPr lang="en-US" sz="2000" dirty="0"/>
          </a:p>
          <a:p>
            <a:endParaRPr lang="en-IN" dirty="0"/>
          </a:p>
        </p:txBody>
      </p:sp>
      <p:sp>
        <p:nvSpPr>
          <p:cNvPr id="4" name="Content Placeholder 2"/>
          <p:cNvSpPr txBox="1">
            <a:spLocks/>
          </p:cNvSpPr>
          <p:nvPr/>
        </p:nvSpPr>
        <p:spPr bwMode="auto">
          <a:xfrm>
            <a:off x="1731169" y="5526"/>
            <a:ext cx="7086600" cy="685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57200" rtl="0" eaLnBrk="1" fontAlgn="base" hangingPunct="1">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1pPr>
            <a:lvl2pPr marL="742950" indent="-285750" algn="l" defTabSz="457200" rtl="0" eaLnBrk="1" fontAlgn="base" hangingPunct="1">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2pPr>
            <a:lvl3pPr marL="1143000" indent="-228600" algn="l" defTabSz="457200" rtl="0" eaLnBrk="1" fontAlgn="base" hangingPunct="1">
              <a:spcBef>
                <a:spcPts val="550"/>
              </a:spcBef>
              <a:spcAft>
                <a:spcPct val="0"/>
              </a:spcAft>
              <a:buClr>
                <a:srgbClr val="000000"/>
              </a:buClr>
              <a:buSzPct val="100000"/>
              <a:buFont typeface="Times New Roman" pitchFamily="16" charset="0"/>
              <a:buChar char="•"/>
              <a:defRPr sz="2200">
                <a:solidFill>
                  <a:srgbClr val="993300"/>
                </a:solidFill>
                <a:latin typeface="+mn-lt"/>
                <a:cs typeface="+mn-cs"/>
              </a:defRPr>
            </a:lvl3pPr>
            <a:lvl4pPr marL="1600200" indent="-228600" algn="l" defTabSz="457200" rtl="0" eaLnBrk="1" fontAlgn="base" hangingPunct="1">
              <a:spcBef>
                <a:spcPts val="525"/>
              </a:spcBef>
              <a:spcAft>
                <a:spcPct val="0"/>
              </a:spcAft>
              <a:buClr>
                <a:srgbClr val="000000"/>
              </a:buClr>
              <a:buSzPct val="100000"/>
              <a:buFont typeface="Times New Roman" pitchFamily="16" charset="0"/>
              <a:buChar char="–"/>
              <a:defRPr sz="2100">
                <a:solidFill>
                  <a:srgbClr val="000099"/>
                </a:solidFill>
                <a:latin typeface="+mn-lt"/>
                <a:cs typeface="+mn-cs"/>
              </a:defRPr>
            </a:lvl4pPr>
            <a:lvl5pPr marL="2057400" indent="-228600" algn="l" defTabSz="457200" rtl="0" eaLnBrk="1" fontAlgn="base" hangingPunct="1">
              <a:spcBef>
                <a:spcPts val="400"/>
              </a:spcBef>
              <a:spcAft>
                <a:spcPct val="0"/>
              </a:spcAft>
              <a:buClr>
                <a:srgbClr val="000000"/>
              </a:buClr>
              <a:buSzPct val="100000"/>
              <a:buFont typeface="Times New Roman" pitchFamily="16" charset="0"/>
              <a:buChar char="»"/>
              <a:defRPr sz="1600">
                <a:solidFill>
                  <a:srgbClr val="000000"/>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9pPr>
          </a:lstStyle>
          <a:p>
            <a:pPr>
              <a:buFont typeface="Times New Roman" pitchFamily="16" charset="0"/>
              <a:buNone/>
            </a:pPr>
            <a:r>
              <a:rPr lang="en-US" sz="3200" b="1" kern="0" dirty="0">
                <a:solidFill>
                  <a:srgbClr val="FBEF03"/>
                </a:solidFill>
                <a:latin typeface="+mj-lt"/>
              </a:rPr>
              <a:t>Introduction</a:t>
            </a:r>
          </a:p>
        </p:txBody>
      </p:sp>
      <p:cxnSp>
        <p:nvCxnSpPr>
          <p:cNvPr id="7" name="Google Shape;62;p14">
            <a:extLst>
              <a:ext uri="{FF2B5EF4-FFF2-40B4-BE49-F238E27FC236}">
                <a16:creationId xmlns:a16="http://schemas.microsoft.com/office/drawing/2014/main" id="{9738CB59-9B82-499E-A8F1-F02881B97727}"/>
              </a:ext>
            </a:extLst>
          </p:cNvPr>
          <p:cNvCxnSpPr>
            <a:stCxn id="8" idx="2"/>
            <a:endCxn id="11" idx="0"/>
          </p:cNvCxnSpPr>
          <p:nvPr/>
        </p:nvCxnSpPr>
        <p:spPr>
          <a:xfrm>
            <a:off x="6927619" y="2172900"/>
            <a:ext cx="0" cy="1610100"/>
          </a:xfrm>
          <a:prstGeom prst="straightConnector1">
            <a:avLst/>
          </a:prstGeom>
          <a:noFill/>
          <a:ln w="38100" cap="flat" cmpd="sng">
            <a:solidFill>
              <a:srgbClr val="F3F3F3"/>
            </a:solidFill>
            <a:prstDash val="solid"/>
            <a:round/>
            <a:headEnd type="none" w="med" len="med"/>
            <a:tailEnd type="triangle" w="med" len="med"/>
          </a:ln>
        </p:spPr>
      </p:cxnSp>
      <p:sp>
        <p:nvSpPr>
          <p:cNvPr id="8" name="Google Shape;63;p14">
            <a:extLst>
              <a:ext uri="{FF2B5EF4-FFF2-40B4-BE49-F238E27FC236}">
                <a16:creationId xmlns:a16="http://schemas.microsoft.com/office/drawing/2014/main" id="{2EE7547C-2001-47A3-8AE4-940E9BCC0480}"/>
              </a:ext>
            </a:extLst>
          </p:cNvPr>
          <p:cNvSpPr/>
          <p:nvPr/>
        </p:nvSpPr>
        <p:spPr>
          <a:xfrm>
            <a:off x="5274469" y="1600200"/>
            <a:ext cx="3306300" cy="572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dirty="0">
                <a:latin typeface="Consolas"/>
                <a:ea typeface="Consolas"/>
                <a:cs typeface="Consolas"/>
                <a:sym typeface="Consolas"/>
              </a:rPr>
              <a:t>Your Code</a:t>
            </a:r>
            <a:endParaRPr sz="1900" dirty="0">
              <a:latin typeface="Consolas"/>
              <a:ea typeface="Consolas"/>
              <a:cs typeface="Consolas"/>
              <a:sym typeface="Consolas"/>
            </a:endParaRPr>
          </a:p>
        </p:txBody>
      </p:sp>
      <p:sp>
        <p:nvSpPr>
          <p:cNvPr id="9" name="Google Shape;67;p14">
            <a:extLst>
              <a:ext uri="{FF2B5EF4-FFF2-40B4-BE49-F238E27FC236}">
                <a16:creationId xmlns:a16="http://schemas.microsoft.com/office/drawing/2014/main" id="{CC15E7FA-BD8B-4339-81ED-94FC36351E25}"/>
              </a:ext>
            </a:extLst>
          </p:cNvPr>
          <p:cNvSpPr/>
          <p:nvPr/>
        </p:nvSpPr>
        <p:spPr>
          <a:xfrm>
            <a:off x="5274469" y="2350900"/>
            <a:ext cx="3306300" cy="3906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Framework </a:t>
            </a:r>
            <a:endParaRPr sz="1900">
              <a:latin typeface="Consolas"/>
              <a:ea typeface="Consolas"/>
              <a:cs typeface="Consolas"/>
              <a:sym typeface="Consolas"/>
            </a:endParaRPr>
          </a:p>
        </p:txBody>
      </p:sp>
      <p:sp>
        <p:nvSpPr>
          <p:cNvPr id="10" name="Google Shape;68;p14">
            <a:extLst>
              <a:ext uri="{FF2B5EF4-FFF2-40B4-BE49-F238E27FC236}">
                <a16:creationId xmlns:a16="http://schemas.microsoft.com/office/drawing/2014/main" id="{CECA21A1-AE79-412A-B956-A67492E805D7}"/>
              </a:ext>
            </a:extLst>
          </p:cNvPr>
          <p:cNvSpPr/>
          <p:nvPr/>
        </p:nvSpPr>
        <p:spPr>
          <a:xfrm>
            <a:off x="5274469" y="2919500"/>
            <a:ext cx="3306300" cy="5178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Operative System</a:t>
            </a:r>
            <a:endParaRPr sz="1900">
              <a:latin typeface="Consolas"/>
              <a:ea typeface="Consolas"/>
              <a:cs typeface="Consolas"/>
              <a:sym typeface="Consolas"/>
            </a:endParaRPr>
          </a:p>
        </p:txBody>
      </p:sp>
      <p:sp>
        <p:nvSpPr>
          <p:cNvPr id="11" name="Google Shape;64;p14">
            <a:extLst>
              <a:ext uri="{FF2B5EF4-FFF2-40B4-BE49-F238E27FC236}">
                <a16:creationId xmlns:a16="http://schemas.microsoft.com/office/drawing/2014/main" id="{938C0FB2-1316-477C-8801-43C8FEC4358E}"/>
              </a:ext>
            </a:extLst>
          </p:cNvPr>
          <p:cNvSpPr/>
          <p:nvPr/>
        </p:nvSpPr>
        <p:spPr>
          <a:xfrm>
            <a:off x="5274469" y="3783025"/>
            <a:ext cx="3306300" cy="572700"/>
          </a:xfrm>
          <a:prstGeom prst="roundRect">
            <a:avLst>
              <a:gd name="adj" fmla="val 16667"/>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Consolas"/>
                <a:ea typeface="Consolas"/>
                <a:cs typeface="Consolas"/>
                <a:sym typeface="Consolas"/>
              </a:rPr>
              <a:t>Hardware</a:t>
            </a:r>
            <a:endParaRPr sz="1900">
              <a:solidFill>
                <a:schemeClr val="dk1"/>
              </a:solidFill>
              <a:latin typeface="Consolas"/>
              <a:ea typeface="Consolas"/>
              <a:cs typeface="Consolas"/>
              <a:sym typeface="Consolas"/>
            </a:endParaRPr>
          </a:p>
        </p:txBody>
      </p:sp>
    </p:spTree>
    <p:extLst>
      <p:ext uri="{BB962C8B-B14F-4D97-AF65-F5344CB8AC3E}">
        <p14:creationId xmlns:p14="http://schemas.microsoft.com/office/powerpoint/2010/main" val="3132408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1676400" y="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CSS example</a:t>
            </a:r>
            <a:endParaRPr dirty="0">
              <a:solidFill>
                <a:srgbClr val="FFFF00"/>
              </a:solidFill>
            </a:endParaRPr>
          </a:p>
        </p:txBody>
      </p:sp>
      <p:sp>
        <p:nvSpPr>
          <p:cNvPr id="232" name="Google Shape;232;p37"/>
          <p:cNvSpPr txBox="1">
            <a:spLocks noGrp="1"/>
          </p:cNvSpPr>
          <p:nvPr>
            <p:ph type="body" idx="1"/>
          </p:nvPr>
        </p:nvSpPr>
        <p:spPr>
          <a:xfrm>
            <a:off x="457200" y="1295400"/>
            <a:ext cx="8229600" cy="37257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dirty="0">
                <a:solidFill>
                  <a:srgbClr val="00FF00"/>
                </a:solidFill>
                <a:latin typeface="+mj-lt"/>
                <a:ea typeface="Consolas"/>
                <a:cs typeface="Consolas"/>
                <a:sym typeface="Consolas"/>
              </a:rPr>
              <a:t>*</a:t>
            </a:r>
            <a:r>
              <a:rPr lang="en" dirty="0">
                <a:latin typeface="+mj-lt"/>
                <a:ea typeface="Consolas"/>
                <a:cs typeface="Consolas"/>
                <a:sym typeface="Consolas"/>
              </a:rPr>
              <a:t> {</a:t>
            </a:r>
            <a:endParaRPr dirty="0">
              <a:latin typeface="+mj-lt"/>
              <a:ea typeface="Consolas"/>
              <a:cs typeface="Consolas"/>
              <a:sym typeface="Consolas"/>
            </a:endParaRPr>
          </a:p>
          <a:p>
            <a:pPr marL="0" indent="0">
              <a:buNone/>
            </a:pPr>
            <a:r>
              <a:rPr lang="en" dirty="0">
                <a:solidFill>
                  <a:srgbClr val="F1C232"/>
                </a:solidFill>
                <a:latin typeface="+mj-lt"/>
                <a:ea typeface="Consolas"/>
                <a:cs typeface="Consolas"/>
                <a:sym typeface="Consolas"/>
              </a:rPr>
              <a:t>	color:</a:t>
            </a:r>
            <a:r>
              <a:rPr lang="en" dirty="0">
                <a:latin typeface="+mj-lt"/>
                <a:ea typeface="Consolas"/>
                <a:cs typeface="Consolas"/>
                <a:sym typeface="Consolas"/>
              </a:rPr>
              <a:t> </a:t>
            </a:r>
            <a:r>
              <a:rPr lang="en" dirty="0">
                <a:solidFill>
                  <a:srgbClr val="6FA8DC"/>
                </a:solidFill>
                <a:latin typeface="+mj-lt"/>
                <a:ea typeface="Consolas"/>
                <a:cs typeface="Consolas"/>
                <a:sym typeface="Consolas"/>
              </a:rPr>
              <a:t>blue</a:t>
            </a:r>
            <a:r>
              <a:rPr lang="en" dirty="0">
                <a:latin typeface="+mj-lt"/>
                <a:ea typeface="Consolas"/>
                <a:cs typeface="Consolas"/>
                <a:sym typeface="Consolas"/>
              </a:rPr>
              <a:t>; </a:t>
            </a:r>
            <a:r>
              <a:rPr lang="en" dirty="0">
                <a:solidFill>
                  <a:srgbClr val="93C47D"/>
                </a:solidFill>
                <a:latin typeface="+mj-lt"/>
                <a:ea typeface="Consolas"/>
                <a:cs typeface="Consolas"/>
                <a:sym typeface="Consolas"/>
              </a:rPr>
              <a:t>/*a comment */</a:t>
            </a:r>
            <a:endParaRPr dirty="0">
              <a:solidFill>
                <a:srgbClr val="93C47D"/>
              </a:solidFill>
              <a:latin typeface="+mj-lt"/>
              <a:ea typeface="Consolas"/>
              <a:cs typeface="Consolas"/>
              <a:sym typeface="Consolas"/>
            </a:endParaRPr>
          </a:p>
          <a:p>
            <a:pPr marL="0" indent="0">
              <a:buNone/>
            </a:pPr>
            <a:r>
              <a:rPr lang="en" dirty="0">
                <a:solidFill>
                  <a:srgbClr val="F1C232"/>
                </a:solidFill>
                <a:latin typeface="+mj-lt"/>
                <a:ea typeface="Consolas"/>
                <a:cs typeface="Consolas"/>
                <a:sym typeface="Consolas"/>
              </a:rPr>
              <a:t>	margin:</a:t>
            </a:r>
            <a:r>
              <a:rPr lang="en" dirty="0">
                <a:latin typeface="+mj-lt"/>
                <a:ea typeface="Consolas"/>
                <a:cs typeface="Consolas"/>
                <a:sym typeface="Consolas"/>
              </a:rPr>
              <a:t> </a:t>
            </a:r>
            <a:r>
              <a:rPr lang="en" dirty="0">
                <a:solidFill>
                  <a:srgbClr val="F9CB9C"/>
                </a:solidFill>
                <a:latin typeface="+mj-lt"/>
                <a:ea typeface="Consolas"/>
                <a:cs typeface="Consolas"/>
                <a:sym typeface="Consolas"/>
              </a:rPr>
              <a:t>10px</a:t>
            </a:r>
            <a:r>
              <a:rPr lang="en" dirty="0">
                <a:latin typeface="+mj-lt"/>
                <a:ea typeface="Consolas"/>
                <a:cs typeface="Consolas"/>
                <a:sym typeface="Consolas"/>
              </a:rPr>
              <a:t>;</a:t>
            </a:r>
            <a:endParaRPr dirty="0">
              <a:latin typeface="+mj-lt"/>
              <a:ea typeface="Consolas"/>
              <a:cs typeface="Consolas"/>
              <a:sym typeface="Consolas"/>
            </a:endParaRPr>
          </a:p>
          <a:p>
            <a:pPr marL="0" indent="0">
              <a:buNone/>
            </a:pPr>
            <a:r>
              <a:rPr lang="en" dirty="0">
                <a:latin typeface="+mj-lt"/>
                <a:ea typeface="Consolas"/>
                <a:cs typeface="Consolas"/>
                <a:sym typeface="Consolas"/>
              </a:rPr>
              <a:t>	</a:t>
            </a:r>
            <a:r>
              <a:rPr lang="en" dirty="0">
                <a:solidFill>
                  <a:srgbClr val="F1C232"/>
                </a:solidFill>
                <a:latin typeface="+mj-lt"/>
                <a:ea typeface="Consolas"/>
                <a:cs typeface="Consolas"/>
                <a:sym typeface="Consolas"/>
              </a:rPr>
              <a:t>font:</a:t>
            </a:r>
            <a:r>
              <a:rPr lang="en" dirty="0">
                <a:latin typeface="+mj-lt"/>
                <a:ea typeface="Consolas"/>
                <a:cs typeface="Consolas"/>
                <a:sym typeface="Consolas"/>
              </a:rPr>
              <a:t> </a:t>
            </a:r>
            <a:r>
              <a:rPr lang="en" dirty="0">
                <a:solidFill>
                  <a:srgbClr val="C27BA0"/>
                </a:solidFill>
                <a:latin typeface="+mj-lt"/>
                <a:ea typeface="Consolas"/>
                <a:cs typeface="Consolas"/>
                <a:sym typeface="Consolas"/>
              </a:rPr>
              <a:t>14px </a:t>
            </a:r>
            <a:r>
              <a:rPr lang="en" dirty="0">
                <a:solidFill>
                  <a:srgbClr val="FF00FF"/>
                </a:solidFill>
                <a:latin typeface="+mj-lt"/>
                <a:ea typeface="Consolas"/>
                <a:cs typeface="Consolas"/>
                <a:sym typeface="Consolas"/>
              </a:rPr>
              <a:t>Tahoma</a:t>
            </a:r>
            <a:r>
              <a:rPr lang="en" dirty="0">
                <a:latin typeface="+mj-lt"/>
                <a:ea typeface="Consolas"/>
                <a:cs typeface="Consolas"/>
                <a:sym typeface="Consolas"/>
              </a:rPr>
              <a:t>;</a:t>
            </a:r>
            <a:endParaRPr dirty="0">
              <a:latin typeface="+mj-lt"/>
              <a:ea typeface="Consolas"/>
              <a:cs typeface="Consolas"/>
              <a:sym typeface="Consolas"/>
            </a:endParaRPr>
          </a:p>
          <a:p>
            <a:pPr marL="0" indent="0">
              <a:buNone/>
            </a:pPr>
            <a:r>
              <a:rPr lang="en" dirty="0">
                <a:latin typeface="+mj-lt"/>
                <a:ea typeface="Consolas"/>
                <a:cs typeface="Consolas"/>
                <a:sym typeface="Consolas"/>
              </a:rPr>
              <a:t>}</a:t>
            </a:r>
            <a:endParaRPr dirty="0">
              <a:latin typeface="+mj-lt"/>
              <a:ea typeface="Consolas"/>
              <a:cs typeface="Consolas"/>
              <a:sym typeface="Consolas"/>
            </a:endParaRPr>
          </a:p>
          <a:p>
            <a:pPr marL="0" indent="0">
              <a:buNone/>
            </a:pPr>
            <a:endParaRPr dirty="0">
              <a:latin typeface="+mj-lt"/>
            </a:endParaRPr>
          </a:p>
          <a:p>
            <a:pPr marL="0" indent="0">
              <a:spcBef>
                <a:spcPts val="1600"/>
              </a:spcBef>
              <a:spcAft>
                <a:spcPts val="1600"/>
              </a:spcAft>
              <a:buNone/>
            </a:pPr>
            <a:r>
              <a:rPr lang="en" dirty="0">
                <a:latin typeface="+mj-lt"/>
              </a:rPr>
              <a:t>This will change all the tags in my web ( ‘</a:t>
            </a:r>
            <a:r>
              <a:rPr lang="en" dirty="0">
                <a:solidFill>
                  <a:srgbClr val="00FF00"/>
                </a:solidFill>
                <a:latin typeface="+mj-lt"/>
              </a:rPr>
              <a:t>*</a:t>
            </a:r>
            <a:r>
              <a:rPr lang="en" dirty="0">
                <a:latin typeface="+mj-lt"/>
              </a:rPr>
              <a:t>‘ means all) to look </a:t>
            </a:r>
            <a:r>
              <a:rPr lang="en" dirty="0">
                <a:solidFill>
                  <a:srgbClr val="9FC5E8"/>
                </a:solidFill>
                <a:latin typeface="+mj-lt"/>
              </a:rPr>
              <a:t>blue </a:t>
            </a:r>
            <a:r>
              <a:rPr lang="en" dirty="0">
                <a:latin typeface="+mj-lt"/>
              </a:rPr>
              <a:t>with font </a:t>
            </a:r>
            <a:r>
              <a:rPr lang="en" dirty="0">
                <a:solidFill>
                  <a:srgbClr val="FF00FF"/>
                </a:solidFill>
                <a:latin typeface="+mj-lt"/>
              </a:rPr>
              <a:t>Tahoma </a:t>
            </a:r>
            <a:r>
              <a:rPr lang="en" dirty="0">
                <a:latin typeface="+mj-lt"/>
              </a:rPr>
              <a:t>with </a:t>
            </a:r>
            <a:r>
              <a:rPr lang="en" dirty="0">
                <a:solidFill>
                  <a:srgbClr val="D5A6BD"/>
                </a:solidFill>
                <a:latin typeface="+mj-lt"/>
              </a:rPr>
              <a:t>14px</a:t>
            </a:r>
            <a:r>
              <a:rPr lang="en" dirty="0">
                <a:latin typeface="+mj-lt"/>
              </a:rPr>
              <a:t>, and leaving a margin of </a:t>
            </a:r>
            <a:r>
              <a:rPr lang="en" dirty="0">
                <a:solidFill>
                  <a:srgbClr val="F9CB9C"/>
                </a:solidFill>
                <a:latin typeface="+mj-lt"/>
              </a:rPr>
              <a:t>10px</a:t>
            </a:r>
            <a:r>
              <a:rPr lang="en" dirty="0">
                <a:latin typeface="+mj-lt"/>
              </a:rPr>
              <a:t> around.</a:t>
            </a:r>
            <a:endParaRPr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15240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CSS fields</a:t>
            </a:r>
            <a:endParaRPr dirty="0">
              <a:solidFill>
                <a:srgbClr val="FFFF00"/>
              </a:solidFill>
            </a:endParaRPr>
          </a:p>
        </p:txBody>
      </p:sp>
      <p:sp>
        <p:nvSpPr>
          <p:cNvPr id="238" name="Google Shape;238;p38"/>
          <p:cNvSpPr txBox="1">
            <a:spLocks noGrp="1"/>
          </p:cNvSpPr>
          <p:nvPr>
            <p:ph type="body" idx="1"/>
          </p:nvPr>
        </p:nvSpPr>
        <p:spPr>
          <a:xfrm>
            <a:off x="395400" y="1332825"/>
            <a:ext cx="8520600" cy="44415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400"/>
              <a:t>Here is a list of the most common CSS fields and an example:</a:t>
            </a:r>
            <a:endParaRPr sz="1400"/>
          </a:p>
          <a:p>
            <a:pPr indent="-311150">
              <a:buSzPts val="1300"/>
              <a:buFont typeface="Consolas"/>
              <a:buChar char="●"/>
            </a:pPr>
            <a:r>
              <a:rPr lang="en" sz="1300">
                <a:solidFill>
                  <a:srgbClr val="F1C232"/>
                </a:solidFill>
                <a:latin typeface="Consolas"/>
                <a:ea typeface="Consolas"/>
                <a:cs typeface="Consolas"/>
                <a:sym typeface="Consolas"/>
              </a:rPr>
              <a:t>color</a:t>
            </a:r>
            <a:r>
              <a:rPr lang="en" sz="1300">
                <a:latin typeface="Consolas"/>
                <a:ea typeface="Consolas"/>
                <a:cs typeface="Consolas"/>
                <a:sym typeface="Consolas"/>
              </a:rPr>
              <a:t>: #FF0000;    red;     rgba(255,00,100,1.0); </a:t>
            </a:r>
            <a:r>
              <a:rPr lang="en" sz="1300">
                <a:solidFill>
                  <a:srgbClr val="B6D7A8"/>
                </a:solidFill>
                <a:latin typeface="Consolas"/>
                <a:ea typeface="Consolas"/>
                <a:cs typeface="Consolas"/>
                <a:sym typeface="Consolas"/>
              </a:rPr>
              <a:t>//different ways to specify colors</a:t>
            </a:r>
            <a:endParaRPr sz="1300">
              <a:solidFill>
                <a:srgbClr val="B6D7A8"/>
              </a:solidFill>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background-color</a:t>
            </a:r>
            <a:r>
              <a:rPr lang="en" sz="1300">
                <a:latin typeface="Consolas"/>
                <a:ea typeface="Consolas"/>
                <a:cs typeface="Consolas"/>
                <a:sym typeface="Consolas"/>
              </a:rPr>
              <a:t>: red;</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background-image</a:t>
            </a:r>
            <a:r>
              <a:rPr lang="en" sz="1300">
                <a:latin typeface="Consolas"/>
                <a:ea typeface="Consolas"/>
                <a:cs typeface="Consolas"/>
                <a:sym typeface="Consolas"/>
              </a:rPr>
              <a:t>: url('file.png');</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font:</a:t>
            </a:r>
            <a:r>
              <a:rPr lang="en" sz="1300">
                <a:latin typeface="Consolas"/>
                <a:ea typeface="Consolas"/>
                <a:cs typeface="Consolas"/>
                <a:sym typeface="Consolas"/>
              </a:rPr>
              <a:t> 18px 'Tahoma';</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border</a:t>
            </a:r>
            <a:r>
              <a:rPr lang="en" sz="1300">
                <a:latin typeface="Consolas"/>
                <a:ea typeface="Consolas"/>
                <a:cs typeface="Consolas"/>
                <a:sym typeface="Consolas"/>
              </a:rPr>
              <a:t>: 2px solid black;</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border-top:</a:t>
            </a:r>
            <a:r>
              <a:rPr lang="en" sz="1300">
                <a:latin typeface="Consolas"/>
                <a:ea typeface="Consolas"/>
                <a:cs typeface="Consolas"/>
                <a:sym typeface="Consolas"/>
              </a:rPr>
              <a:t> 2px solid red;</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border-radius:</a:t>
            </a:r>
            <a:r>
              <a:rPr lang="en" sz="1300">
                <a:latin typeface="Consolas"/>
                <a:ea typeface="Consolas"/>
                <a:cs typeface="Consolas"/>
                <a:sym typeface="Consolas"/>
              </a:rPr>
              <a:t> 2px; </a:t>
            </a:r>
            <a:r>
              <a:rPr lang="en" sz="1300">
                <a:solidFill>
                  <a:srgbClr val="B6D7A8"/>
                </a:solidFill>
                <a:latin typeface="Consolas"/>
                <a:ea typeface="Consolas"/>
                <a:cs typeface="Consolas"/>
                <a:sym typeface="Consolas"/>
              </a:rPr>
              <a:t>//to remove corners and make them more round</a:t>
            </a:r>
            <a:endParaRPr sz="1300">
              <a:solidFill>
                <a:srgbClr val="B6D7A8"/>
              </a:solidFill>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margin:</a:t>
            </a:r>
            <a:r>
              <a:rPr lang="en" sz="1300">
                <a:latin typeface="Consolas"/>
                <a:ea typeface="Consolas"/>
                <a:cs typeface="Consolas"/>
                <a:sym typeface="Consolas"/>
              </a:rPr>
              <a:t> 10px; /</a:t>
            </a:r>
            <a:r>
              <a:rPr lang="en" sz="1300">
                <a:solidFill>
                  <a:srgbClr val="B6D7A8"/>
                </a:solidFill>
                <a:latin typeface="Consolas"/>
                <a:ea typeface="Consolas"/>
                <a:cs typeface="Consolas"/>
                <a:sym typeface="Consolas"/>
              </a:rPr>
              <a:t>/distance from the border to the outer elements</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padding:</a:t>
            </a:r>
            <a:r>
              <a:rPr lang="en" sz="1300">
                <a:latin typeface="Consolas"/>
                <a:ea typeface="Consolas"/>
                <a:cs typeface="Consolas"/>
                <a:sym typeface="Consolas"/>
              </a:rPr>
              <a:t> 2px; /</a:t>
            </a:r>
            <a:r>
              <a:rPr lang="en" sz="1300">
                <a:solidFill>
                  <a:srgbClr val="B6D7A8"/>
                </a:solidFill>
                <a:latin typeface="Consolas"/>
                <a:ea typeface="Consolas"/>
                <a:cs typeface="Consolas"/>
                <a:sym typeface="Consolas"/>
              </a:rPr>
              <a:t>/distance from the border to the inner elements</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width:</a:t>
            </a:r>
            <a:r>
              <a:rPr lang="en" sz="1300">
                <a:latin typeface="Consolas"/>
                <a:ea typeface="Consolas"/>
                <a:cs typeface="Consolas"/>
                <a:sym typeface="Consolas"/>
              </a:rPr>
              <a:t> 100%;    300px;    1.3em;  /</a:t>
            </a:r>
            <a:r>
              <a:rPr lang="en" sz="1300">
                <a:solidFill>
                  <a:srgbClr val="B6D7A8"/>
                </a:solidFill>
                <a:latin typeface="Consolas"/>
                <a:ea typeface="Consolas"/>
                <a:cs typeface="Consolas"/>
                <a:sym typeface="Consolas"/>
              </a:rPr>
              <a:t>/many different ways to specify distances</a:t>
            </a:r>
            <a:endParaRPr sz="1300">
              <a:solidFill>
                <a:srgbClr val="B6D7A8"/>
              </a:solidFill>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height:</a:t>
            </a:r>
            <a:r>
              <a:rPr lang="en" sz="1300">
                <a:latin typeface="Consolas"/>
                <a:ea typeface="Consolas"/>
                <a:cs typeface="Consolas"/>
                <a:sym typeface="Consolas"/>
              </a:rPr>
              <a:t> 200px;</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text-align</a:t>
            </a:r>
            <a:r>
              <a:rPr lang="en" sz="1300">
                <a:latin typeface="Consolas"/>
                <a:ea typeface="Consolas"/>
                <a:cs typeface="Consolas"/>
                <a:sym typeface="Consolas"/>
              </a:rPr>
              <a:t>: center;</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box-shadow:</a:t>
            </a:r>
            <a:r>
              <a:rPr lang="en" sz="1300">
                <a:latin typeface="Consolas"/>
                <a:ea typeface="Consolas"/>
                <a:cs typeface="Consolas"/>
                <a:sym typeface="Consolas"/>
              </a:rPr>
              <a:t> 3px 3px 5px black;</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cursor:</a:t>
            </a:r>
            <a:r>
              <a:rPr lang="en" sz="1300">
                <a:latin typeface="Consolas"/>
                <a:ea typeface="Consolas"/>
                <a:cs typeface="Consolas"/>
                <a:sym typeface="Consolas"/>
              </a:rPr>
              <a:t> pointer;</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display: </a:t>
            </a:r>
            <a:r>
              <a:rPr lang="en" sz="1300">
                <a:latin typeface="Consolas"/>
                <a:ea typeface="Consolas"/>
                <a:cs typeface="Consolas"/>
                <a:sym typeface="Consolas"/>
              </a:rPr>
              <a:t>inline-block;</a:t>
            </a:r>
            <a:endParaRPr sz="1300">
              <a:latin typeface="Consolas"/>
              <a:ea typeface="Consolas"/>
              <a:cs typeface="Consolas"/>
              <a:sym typeface="Consolas"/>
            </a:endParaRPr>
          </a:p>
          <a:p>
            <a:pPr indent="-311150">
              <a:buSzPts val="1300"/>
              <a:buFont typeface="Consolas"/>
              <a:buChar char="●"/>
            </a:pPr>
            <a:r>
              <a:rPr lang="en" sz="1300">
                <a:solidFill>
                  <a:srgbClr val="F1C232"/>
                </a:solidFill>
                <a:latin typeface="Consolas"/>
                <a:ea typeface="Consolas"/>
                <a:cs typeface="Consolas"/>
                <a:sym typeface="Consolas"/>
              </a:rPr>
              <a:t>overflow:</a:t>
            </a:r>
            <a:r>
              <a:rPr lang="en" sz="1300">
                <a:latin typeface="Consolas"/>
                <a:ea typeface="Consolas"/>
                <a:cs typeface="Consolas"/>
                <a:sym typeface="Consolas"/>
              </a:rPr>
              <a:t> hidden;</a:t>
            </a:r>
            <a:endParaRPr sz="1300">
              <a:latin typeface="Consolas"/>
              <a:ea typeface="Consolas"/>
              <a:cs typeface="Consolas"/>
              <a:sym typeface="Consola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1600200" y="1524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CSS how to add it</a:t>
            </a:r>
            <a:endParaRPr dirty="0">
              <a:solidFill>
                <a:srgbClr val="FFFF00"/>
              </a:solidFill>
            </a:endParaRPr>
          </a:p>
        </p:txBody>
      </p:sp>
      <p:sp>
        <p:nvSpPr>
          <p:cNvPr id="244" name="Google Shape;244;p39"/>
          <p:cNvSpPr txBox="1">
            <a:spLocks noGrp="1"/>
          </p:cNvSpPr>
          <p:nvPr>
            <p:ph type="body" idx="1"/>
          </p:nvPr>
        </p:nvSpPr>
        <p:spPr>
          <a:xfrm>
            <a:off x="311700" y="2133175"/>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600"/>
              <a:t>There are four ways to add </a:t>
            </a:r>
            <a:r>
              <a:rPr lang="en" sz="1600">
                <a:solidFill>
                  <a:srgbClr val="FF00FF"/>
                </a:solidFill>
              </a:rPr>
              <a:t>CSS rules</a:t>
            </a:r>
            <a:r>
              <a:rPr lang="en" sz="1600"/>
              <a:t> to your website:</a:t>
            </a:r>
            <a:br>
              <a:rPr lang="en" sz="1600"/>
            </a:br>
            <a:endParaRPr sz="1600"/>
          </a:p>
          <a:p>
            <a:pPr indent="-330200">
              <a:buSzPts val="1600"/>
            </a:pPr>
            <a:r>
              <a:rPr lang="en" sz="1600"/>
              <a:t>Inserting the code inside a style tag</a:t>
            </a:r>
            <a:endParaRPr sz="1600"/>
          </a:p>
          <a:p>
            <a:pPr indent="0">
              <a:buNone/>
            </a:pPr>
            <a:r>
              <a:rPr lang="en" sz="1600">
                <a:solidFill>
                  <a:srgbClr val="A4C2F4"/>
                </a:solidFill>
                <a:latin typeface="Consolas"/>
                <a:ea typeface="Consolas"/>
                <a:cs typeface="Consolas"/>
                <a:sym typeface="Consolas"/>
              </a:rPr>
              <a:t>&lt;style&gt;</a:t>
            </a:r>
            <a:endParaRPr sz="1600">
              <a:solidFill>
                <a:srgbClr val="A4C2F4"/>
              </a:solidFill>
              <a:latin typeface="Consolas"/>
              <a:ea typeface="Consolas"/>
              <a:cs typeface="Consolas"/>
              <a:sym typeface="Consolas"/>
            </a:endParaRPr>
          </a:p>
          <a:p>
            <a:pPr indent="457200">
              <a:buNone/>
            </a:pPr>
            <a:r>
              <a:rPr lang="en" sz="1600">
                <a:solidFill>
                  <a:srgbClr val="FF00FF"/>
                </a:solidFill>
                <a:latin typeface="Consolas"/>
                <a:ea typeface="Consolas"/>
                <a:cs typeface="Consolas"/>
                <a:sym typeface="Consolas"/>
              </a:rPr>
              <a:t>p { color: blue }</a:t>
            </a:r>
            <a:endParaRPr sz="1600">
              <a:solidFill>
                <a:srgbClr val="FF00FF"/>
              </a:solidFill>
              <a:latin typeface="Consolas"/>
              <a:ea typeface="Consolas"/>
              <a:cs typeface="Consolas"/>
              <a:sym typeface="Consolas"/>
            </a:endParaRPr>
          </a:p>
          <a:p>
            <a:pPr indent="0">
              <a:buNone/>
            </a:pPr>
            <a:r>
              <a:rPr lang="en" sz="1600">
                <a:solidFill>
                  <a:srgbClr val="9FC5E8"/>
                </a:solidFill>
                <a:latin typeface="Consolas"/>
                <a:ea typeface="Consolas"/>
                <a:cs typeface="Consolas"/>
                <a:sym typeface="Consolas"/>
              </a:rPr>
              <a:t>&lt;/style&gt;</a:t>
            </a:r>
            <a:endParaRPr sz="1600">
              <a:solidFill>
                <a:srgbClr val="9FC5E8"/>
              </a:solidFill>
              <a:latin typeface="Consolas"/>
              <a:ea typeface="Consolas"/>
              <a:cs typeface="Consolas"/>
              <a:sym typeface="Consolas"/>
            </a:endParaRPr>
          </a:p>
          <a:p>
            <a:pPr indent="-330200">
              <a:buSzPts val="1600"/>
            </a:pPr>
            <a:r>
              <a:rPr lang="en" sz="1600"/>
              <a:t>Referencing an external CSS file</a:t>
            </a:r>
            <a:endParaRPr sz="1600"/>
          </a:p>
          <a:p>
            <a:pPr indent="0">
              <a:buNone/>
            </a:pPr>
            <a:r>
              <a:rPr lang="en" sz="1600">
                <a:solidFill>
                  <a:srgbClr val="9FC5E8"/>
                </a:solidFill>
                <a:latin typeface="Consolas"/>
                <a:ea typeface="Consolas"/>
                <a:cs typeface="Consolas"/>
                <a:sym typeface="Consolas"/>
              </a:rPr>
              <a:t>&lt;link</a:t>
            </a:r>
            <a:r>
              <a:rPr lang="en" sz="1600">
                <a:latin typeface="Consolas"/>
                <a:ea typeface="Consolas"/>
                <a:cs typeface="Consolas"/>
                <a:sym typeface="Consolas"/>
              </a:rPr>
              <a:t> href="</a:t>
            </a:r>
            <a:r>
              <a:rPr lang="en" sz="1600">
                <a:solidFill>
                  <a:srgbClr val="FF00FF"/>
                </a:solidFill>
                <a:latin typeface="Consolas"/>
                <a:ea typeface="Consolas"/>
                <a:cs typeface="Consolas"/>
                <a:sym typeface="Consolas"/>
              </a:rPr>
              <a:t>style.css</a:t>
            </a:r>
            <a:r>
              <a:rPr lang="en" sz="1600">
                <a:latin typeface="Consolas"/>
                <a:ea typeface="Consolas"/>
                <a:cs typeface="Consolas"/>
                <a:sym typeface="Consolas"/>
              </a:rPr>
              <a:t>" rel="stylesheet" /&gt;</a:t>
            </a:r>
            <a:endParaRPr sz="1600">
              <a:latin typeface="Consolas"/>
              <a:ea typeface="Consolas"/>
              <a:cs typeface="Consolas"/>
              <a:sym typeface="Consolas"/>
            </a:endParaRPr>
          </a:p>
          <a:p>
            <a:pPr indent="-330200">
              <a:buSzPts val="1600"/>
            </a:pPr>
            <a:r>
              <a:rPr lang="en" sz="1600"/>
              <a:t>Using the attribute style on a tag</a:t>
            </a:r>
            <a:endParaRPr sz="1600"/>
          </a:p>
          <a:p>
            <a:pPr indent="0">
              <a:buNone/>
            </a:pPr>
            <a:r>
              <a:rPr lang="en" sz="1600">
                <a:solidFill>
                  <a:srgbClr val="9FC5E8"/>
                </a:solidFill>
                <a:latin typeface="Consolas"/>
                <a:ea typeface="Consolas"/>
                <a:cs typeface="Consolas"/>
                <a:sym typeface="Consolas"/>
              </a:rPr>
              <a:t>&lt;p</a:t>
            </a:r>
            <a:r>
              <a:rPr lang="en" sz="1600">
                <a:latin typeface="Consolas"/>
                <a:ea typeface="Consolas"/>
                <a:cs typeface="Consolas"/>
                <a:sym typeface="Consolas"/>
              </a:rPr>
              <a:t> style="</a:t>
            </a:r>
            <a:r>
              <a:rPr lang="en" sz="1600">
                <a:solidFill>
                  <a:srgbClr val="FF00FF"/>
                </a:solidFill>
                <a:latin typeface="Consolas"/>
                <a:ea typeface="Consolas"/>
                <a:cs typeface="Consolas"/>
                <a:sym typeface="Consolas"/>
              </a:rPr>
              <a:t>color: blue; margin: 10px</a:t>
            </a:r>
            <a:r>
              <a:rPr lang="en" sz="1600">
                <a:latin typeface="Consolas"/>
                <a:ea typeface="Consolas"/>
                <a:cs typeface="Consolas"/>
                <a:sym typeface="Consolas"/>
              </a:rPr>
              <a:t>"&gt;</a:t>
            </a:r>
            <a:endParaRPr sz="1600">
              <a:latin typeface="Consolas"/>
              <a:ea typeface="Consolas"/>
              <a:cs typeface="Consolas"/>
              <a:sym typeface="Consolas"/>
            </a:endParaRPr>
          </a:p>
          <a:p>
            <a:pPr indent="-330200">
              <a:buSzPts val="1600"/>
            </a:pPr>
            <a:r>
              <a:rPr lang="en" sz="1600"/>
              <a:t>Using Javascript (we will see this one later).</a:t>
            </a:r>
            <a:endParaRPr sz="1600">
              <a:latin typeface="Consolas"/>
              <a:ea typeface="Consolas"/>
              <a:cs typeface="Consolas"/>
              <a:sym typeface="Consolas"/>
            </a:endParaRPr>
          </a:p>
          <a:p>
            <a:pPr marL="0" indent="0">
              <a:buNone/>
            </a:pP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15240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CSS selectors</a:t>
            </a:r>
            <a:endParaRPr dirty="0">
              <a:solidFill>
                <a:srgbClr val="FFFF00"/>
              </a:solidFill>
            </a:endParaRPr>
          </a:p>
        </p:txBody>
      </p:sp>
      <p:sp>
        <p:nvSpPr>
          <p:cNvPr id="250" name="Google Shape;250;p40"/>
          <p:cNvSpPr txBox="1">
            <a:spLocks noGrp="1"/>
          </p:cNvSpPr>
          <p:nvPr>
            <p:ph type="body" idx="1"/>
          </p:nvPr>
        </p:nvSpPr>
        <p:spPr>
          <a:xfrm>
            <a:off x="311700" y="2009725"/>
            <a:ext cx="8520600" cy="37956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600"/>
              <a:t>Let's start by changing the background color of one tag of our website:</a:t>
            </a:r>
            <a:endParaRPr sz="1600"/>
          </a:p>
          <a:p>
            <a:pPr marL="0" indent="0">
              <a:spcBef>
                <a:spcPts val="1600"/>
              </a:spcBef>
              <a:buNone/>
            </a:pPr>
            <a:r>
              <a:rPr lang="en" sz="1600">
                <a:solidFill>
                  <a:srgbClr val="9FC5E8"/>
                </a:solidFill>
                <a:latin typeface="Consolas"/>
                <a:ea typeface="Consolas"/>
                <a:cs typeface="Consolas"/>
                <a:sym typeface="Consolas"/>
              </a:rPr>
              <a:t>div</a:t>
            </a:r>
            <a:r>
              <a:rPr lang="en" sz="1600">
                <a:solidFill>
                  <a:srgbClr val="F1C232"/>
                </a:solidFill>
                <a:latin typeface="Consolas"/>
                <a:ea typeface="Consolas"/>
                <a:cs typeface="Consolas"/>
                <a:sym typeface="Consolas"/>
              </a:rPr>
              <a:t> </a:t>
            </a:r>
            <a:r>
              <a:rPr lang="en" sz="1600">
                <a:latin typeface="Consolas"/>
                <a:ea typeface="Consolas"/>
                <a:cs typeface="Consolas"/>
                <a:sym typeface="Consolas"/>
              </a:rPr>
              <a:t>{</a:t>
            </a:r>
            <a:br>
              <a:rPr lang="en" sz="1600">
                <a:latin typeface="Consolas"/>
                <a:ea typeface="Consolas"/>
                <a:cs typeface="Consolas"/>
                <a:sym typeface="Consolas"/>
              </a:rPr>
            </a:br>
            <a:r>
              <a:rPr lang="en" sz="1600">
                <a:latin typeface="Consolas"/>
                <a:ea typeface="Consolas"/>
                <a:cs typeface="Consolas"/>
                <a:sym typeface="Consolas"/>
              </a:rPr>
              <a:t>	background-color: red;</a:t>
            </a:r>
            <a:br>
              <a:rPr lang="en" sz="1600">
                <a:latin typeface="Consolas"/>
                <a:ea typeface="Consolas"/>
                <a:cs typeface="Consolas"/>
                <a:sym typeface="Consolas"/>
              </a:rPr>
            </a:br>
            <a:r>
              <a:rPr lang="en" sz="1600">
                <a:latin typeface="Consolas"/>
                <a:ea typeface="Consolas"/>
                <a:cs typeface="Consolas"/>
                <a:sym typeface="Consolas"/>
              </a:rPr>
              <a:t>}</a:t>
            </a:r>
            <a:endParaRPr sz="1600">
              <a:latin typeface="Consolas"/>
              <a:ea typeface="Consolas"/>
              <a:cs typeface="Consolas"/>
              <a:sym typeface="Consolas"/>
            </a:endParaRPr>
          </a:p>
          <a:p>
            <a:pPr marL="0" indent="0">
              <a:spcBef>
                <a:spcPts val="1600"/>
              </a:spcBef>
              <a:buNone/>
            </a:pPr>
            <a:r>
              <a:rPr lang="en" sz="1600"/>
              <a:t>This CSS rule means that every tag DIV found in our website should have a red background color. Remember that DIVs are used mostly to represent areas of our website.</a:t>
            </a:r>
            <a:endParaRPr sz="1600"/>
          </a:p>
          <a:p>
            <a:pPr marL="0" indent="0">
              <a:spcBef>
                <a:spcPts val="1600"/>
              </a:spcBef>
              <a:buNone/>
            </a:pPr>
            <a:r>
              <a:rPr lang="en" sz="1600"/>
              <a:t>We could also change the whole website background by affecting the tag body:</a:t>
            </a:r>
            <a:endParaRPr sz="1600"/>
          </a:p>
          <a:p>
            <a:pPr marL="0" indent="0">
              <a:spcBef>
                <a:spcPts val="1600"/>
              </a:spcBef>
              <a:spcAft>
                <a:spcPts val="1600"/>
              </a:spcAft>
              <a:buNone/>
            </a:pPr>
            <a:r>
              <a:rPr lang="en" sz="1600">
                <a:solidFill>
                  <a:srgbClr val="B4A7D6"/>
                </a:solidFill>
                <a:latin typeface="Consolas"/>
                <a:ea typeface="Consolas"/>
                <a:cs typeface="Consolas"/>
                <a:sym typeface="Consolas"/>
              </a:rPr>
              <a:t>body</a:t>
            </a:r>
            <a:r>
              <a:rPr lang="en" sz="1600">
                <a:latin typeface="Consolas"/>
                <a:ea typeface="Consolas"/>
                <a:cs typeface="Consolas"/>
                <a:sym typeface="Consolas"/>
              </a:rPr>
              <a:t> { </a:t>
            </a:r>
            <a:br>
              <a:rPr lang="en" sz="1600">
                <a:latin typeface="Consolas"/>
                <a:ea typeface="Consolas"/>
                <a:cs typeface="Consolas"/>
                <a:sym typeface="Consolas"/>
              </a:rPr>
            </a:br>
            <a:r>
              <a:rPr lang="en" sz="1600">
                <a:latin typeface="Consolas"/>
                <a:ea typeface="Consolas"/>
                <a:cs typeface="Consolas"/>
                <a:sym typeface="Consolas"/>
              </a:rPr>
              <a:t>	background-color: red;</a:t>
            </a:r>
            <a:br>
              <a:rPr lang="en" sz="1600">
                <a:latin typeface="Consolas"/>
                <a:ea typeface="Consolas"/>
                <a:cs typeface="Consolas"/>
                <a:sym typeface="Consolas"/>
              </a:rPr>
            </a:br>
            <a:r>
              <a:rPr lang="en" sz="1600">
                <a:latin typeface="Consolas"/>
                <a:ea typeface="Consolas"/>
                <a:cs typeface="Consolas"/>
                <a:sym typeface="Consolas"/>
              </a:rPr>
              <a:t>}</a:t>
            </a:r>
            <a:endParaRPr sz="1600">
              <a:latin typeface="Consolas"/>
              <a:ea typeface="Consolas"/>
              <a:cs typeface="Consolas"/>
              <a:sym typeface="Consola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1752600" y="1524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CSS selectors</a:t>
            </a:r>
            <a:endParaRPr dirty="0">
              <a:solidFill>
                <a:srgbClr val="FFFF00"/>
              </a:solidFill>
            </a:endParaRPr>
          </a:p>
        </p:txBody>
      </p:sp>
      <p:sp>
        <p:nvSpPr>
          <p:cNvPr id="256" name="Google Shape;256;p41"/>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800" dirty="0"/>
              <a:t>What if we want to change one specific tag (not all the tags of the same type).</a:t>
            </a:r>
            <a:endParaRPr sz="1800" dirty="0"/>
          </a:p>
          <a:p>
            <a:pPr marL="0" indent="0">
              <a:spcBef>
                <a:spcPts val="1600"/>
              </a:spcBef>
              <a:buNone/>
            </a:pPr>
            <a:r>
              <a:rPr lang="en" sz="1800" dirty="0"/>
              <a:t>We can specify more precise selectors besides the name of the tag. For instance, by class or id. To specify a tag with a given class name, we use the dot:</a:t>
            </a:r>
            <a:endParaRPr sz="1800" dirty="0"/>
          </a:p>
          <a:p>
            <a:pPr marL="0" indent="0">
              <a:spcBef>
                <a:spcPts val="1600"/>
              </a:spcBef>
              <a:buNone/>
            </a:pPr>
            <a:r>
              <a:rPr lang="en" sz="1800" dirty="0">
                <a:solidFill>
                  <a:srgbClr val="9FC5E8"/>
                </a:solidFill>
                <a:latin typeface="Consolas"/>
                <a:ea typeface="Consolas"/>
                <a:cs typeface="Consolas"/>
                <a:sym typeface="Consolas"/>
              </a:rPr>
              <a:t>p</a:t>
            </a:r>
            <a:r>
              <a:rPr lang="en" sz="1800" dirty="0">
                <a:solidFill>
                  <a:srgbClr val="F1C232"/>
                </a:solidFill>
                <a:latin typeface="Consolas"/>
                <a:ea typeface="Consolas"/>
                <a:cs typeface="Consolas"/>
                <a:sym typeface="Consolas"/>
              </a:rPr>
              <a:t>.intro</a:t>
            </a:r>
            <a:r>
              <a:rPr lang="en" sz="1800" dirty="0">
                <a:latin typeface="Consolas"/>
                <a:ea typeface="Consolas"/>
                <a:cs typeface="Consolas"/>
                <a:sym typeface="Consolas"/>
              </a:rPr>
              <a:t> {</a:t>
            </a:r>
            <a:br>
              <a:rPr lang="en" sz="1800" dirty="0">
                <a:latin typeface="Consolas"/>
                <a:ea typeface="Consolas"/>
                <a:cs typeface="Consolas"/>
                <a:sym typeface="Consolas"/>
              </a:rPr>
            </a:br>
            <a:r>
              <a:rPr lang="en" sz="1800" dirty="0">
                <a:latin typeface="Consolas"/>
                <a:ea typeface="Consolas"/>
                <a:cs typeface="Consolas"/>
                <a:sym typeface="Consolas"/>
              </a:rPr>
              <a:t>	color: red;</a:t>
            </a:r>
            <a:br>
              <a:rPr lang="en" sz="1800" dirty="0">
                <a:latin typeface="Consolas"/>
                <a:ea typeface="Consolas"/>
                <a:cs typeface="Consolas"/>
                <a:sym typeface="Consolas"/>
              </a:rPr>
            </a:br>
            <a:r>
              <a:rPr lang="en" sz="1800" dirty="0">
                <a:latin typeface="Consolas"/>
                <a:ea typeface="Consolas"/>
                <a:cs typeface="Consolas"/>
                <a:sym typeface="Consolas"/>
              </a:rPr>
              <a:t>}</a:t>
            </a:r>
            <a:endParaRPr sz="1800" dirty="0">
              <a:latin typeface="Consolas"/>
              <a:ea typeface="Consolas"/>
              <a:cs typeface="Consolas"/>
              <a:sym typeface="Consolas"/>
            </a:endParaRPr>
          </a:p>
          <a:p>
            <a:pPr marL="0" indent="0">
              <a:spcBef>
                <a:spcPts val="1600"/>
              </a:spcBef>
              <a:buNone/>
            </a:pPr>
            <a:r>
              <a:rPr lang="en" sz="1800" dirty="0"/>
              <a:t>This will affect only the tags p with class name intro:</a:t>
            </a:r>
            <a:endParaRPr sz="1800" dirty="0"/>
          </a:p>
          <a:p>
            <a:pPr marL="0" indent="0">
              <a:spcBef>
                <a:spcPts val="1600"/>
              </a:spcBef>
              <a:spcAft>
                <a:spcPts val="1600"/>
              </a:spcAft>
              <a:buNone/>
            </a:pPr>
            <a:r>
              <a:rPr lang="en" sz="1800" dirty="0">
                <a:latin typeface="Consolas"/>
                <a:ea typeface="Consolas"/>
                <a:cs typeface="Consolas"/>
                <a:sym typeface="Consolas"/>
              </a:rPr>
              <a:t>&lt;</a:t>
            </a:r>
            <a:r>
              <a:rPr lang="en" sz="1800" dirty="0">
                <a:solidFill>
                  <a:srgbClr val="A4C2F4"/>
                </a:solidFill>
                <a:latin typeface="Consolas"/>
                <a:ea typeface="Consolas"/>
                <a:cs typeface="Consolas"/>
                <a:sym typeface="Consolas"/>
              </a:rPr>
              <a:t>p</a:t>
            </a:r>
            <a:r>
              <a:rPr lang="en" sz="1800" dirty="0">
                <a:latin typeface="Consolas"/>
                <a:ea typeface="Consolas"/>
                <a:cs typeface="Consolas"/>
                <a:sym typeface="Consolas"/>
              </a:rPr>
              <a:t> class="</a:t>
            </a:r>
            <a:r>
              <a:rPr lang="en" sz="1800" dirty="0">
                <a:solidFill>
                  <a:srgbClr val="FFD966"/>
                </a:solidFill>
                <a:latin typeface="Consolas"/>
                <a:ea typeface="Consolas"/>
                <a:cs typeface="Consolas"/>
                <a:sym typeface="Consolas"/>
              </a:rPr>
              <a:t>intro</a:t>
            </a:r>
            <a:r>
              <a:rPr lang="en" sz="1800" dirty="0">
                <a:latin typeface="Consolas"/>
                <a:ea typeface="Consolas"/>
                <a:cs typeface="Consolas"/>
                <a:sym typeface="Consolas"/>
              </a:rPr>
              <a:t>"&gt;</a:t>
            </a:r>
            <a:endParaRPr sz="1800" dirty="0">
              <a:latin typeface="Consolas"/>
              <a:ea typeface="Consolas"/>
              <a:cs typeface="Consolas"/>
              <a:sym typeface="Consola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xfrm>
            <a:off x="15240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Layout</a:t>
            </a:r>
            <a:endParaRPr dirty="0">
              <a:solidFill>
                <a:srgbClr val="FFFF00"/>
              </a:solidFill>
            </a:endParaRPr>
          </a:p>
        </p:txBody>
      </p:sp>
      <p:sp>
        <p:nvSpPr>
          <p:cNvPr id="300" name="Google Shape;300;p48"/>
          <p:cNvSpPr txBox="1">
            <a:spLocks noGrp="1"/>
          </p:cNvSpPr>
          <p:nvPr>
            <p:ph type="body" idx="1"/>
          </p:nvPr>
        </p:nvSpPr>
        <p:spPr>
          <a:xfrm>
            <a:off x="304800" y="914400"/>
            <a:ext cx="47322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dirty="0"/>
              <a:t>One of the hardest parts of CSS is construing the layout of your website (the structure inside the window) .</a:t>
            </a:r>
            <a:endParaRPr dirty="0"/>
          </a:p>
          <a:p>
            <a:pPr marL="0" indent="0">
              <a:spcBef>
                <a:spcPts val="1600"/>
              </a:spcBef>
              <a:buNone/>
            </a:pPr>
            <a:r>
              <a:rPr lang="en" dirty="0"/>
              <a:t>By default HTML tends to put everything in one column, which is not ideal.</a:t>
            </a:r>
            <a:endParaRPr dirty="0"/>
          </a:p>
          <a:p>
            <a:pPr marL="0" indent="0">
              <a:spcBef>
                <a:spcPts val="1600"/>
              </a:spcBef>
              <a:buNone/>
            </a:pPr>
            <a:r>
              <a:rPr lang="en" dirty="0"/>
              <a:t>There has been many proposals in CSS to address this issue (tables, fixed divs, flex, grid, …).</a:t>
            </a:r>
            <a:endParaRPr dirty="0"/>
          </a:p>
          <a:p>
            <a:pPr marL="0" indent="0">
              <a:spcBef>
                <a:spcPts val="1600"/>
              </a:spcBef>
              <a:buNone/>
            </a:pPr>
            <a:endParaRPr dirty="0"/>
          </a:p>
          <a:p>
            <a:pPr marL="0" indent="0">
              <a:spcBef>
                <a:spcPts val="1600"/>
              </a:spcBef>
              <a:spcAft>
                <a:spcPts val="1600"/>
              </a:spcAft>
              <a:buNone/>
            </a:pPr>
            <a:endParaRPr dirty="0"/>
          </a:p>
        </p:txBody>
      </p:sp>
      <p:pic>
        <p:nvPicPr>
          <p:cNvPr id="301" name="Google Shape;301;p48"/>
          <p:cNvPicPr preferRelativeResize="0"/>
          <p:nvPr/>
        </p:nvPicPr>
        <p:blipFill>
          <a:blip r:embed="rId3">
            <a:alphaModFix/>
          </a:blip>
          <a:stretch>
            <a:fillRect/>
          </a:stretch>
        </p:blipFill>
        <p:spPr>
          <a:xfrm>
            <a:off x="5196300" y="1371600"/>
            <a:ext cx="3795300" cy="3657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9"/>
          <p:cNvSpPr txBox="1">
            <a:spLocks noGrp="1"/>
          </p:cNvSpPr>
          <p:nvPr>
            <p:ph type="title"/>
          </p:nvPr>
        </p:nvSpPr>
        <p:spPr>
          <a:xfrm>
            <a:off x="1600200" y="83692"/>
            <a:ext cx="4732200" cy="572700"/>
          </a:xfrm>
          <a:prstGeom prst="rect">
            <a:avLst/>
          </a:prstGeom>
        </p:spPr>
        <p:txBody>
          <a:bodyPr spcFirstLastPara="1" wrap="square" lIns="91425" tIns="91425" rIns="91425" bIns="91425" anchor="t" anchorCtr="0">
            <a:noAutofit/>
          </a:bodyPr>
          <a:lstStyle/>
          <a:p>
            <a:pPr algn="l"/>
            <a:r>
              <a:rPr lang="en" dirty="0">
                <a:solidFill>
                  <a:srgbClr val="FFFF00"/>
                </a:solidFill>
              </a:rPr>
              <a:t>Flexbox</a:t>
            </a:r>
            <a:endParaRPr dirty="0">
              <a:solidFill>
                <a:srgbClr val="FFFF00"/>
              </a:solidFill>
            </a:endParaRPr>
          </a:p>
        </p:txBody>
      </p:sp>
      <p:sp>
        <p:nvSpPr>
          <p:cNvPr id="307" name="Google Shape;307;p49"/>
          <p:cNvSpPr txBox="1">
            <a:spLocks noGrp="1"/>
          </p:cNvSpPr>
          <p:nvPr>
            <p:ph type="body" idx="1"/>
          </p:nvPr>
        </p:nvSpPr>
        <p:spPr>
          <a:xfrm>
            <a:off x="228600" y="914400"/>
            <a:ext cx="4732200" cy="53340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2400" dirty="0"/>
              <a:t>The first big proposal to address the layout was the flexbox model.</a:t>
            </a:r>
            <a:endParaRPr sz="2400" dirty="0"/>
          </a:p>
          <a:p>
            <a:pPr marL="0" indent="0">
              <a:spcBef>
                <a:spcPts val="1600"/>
              </a:spcBef>
              <a:buNone/>
            </a:pPr>
            <a:r>
              <a:rPr lang="en" sz="2400" dirty="0"/>
              <a:t>This model allows to arrange stuff in one direction (vertically or horizontally) very easily.</a:t>
            </a:r>
            <a:endParaRPr sz="2400" dirty="0"/>
          </a:p>
          <a:p>
            <a:pPr marL="0" indent="0">
              <a:spcBef>
                <a:spcPts val="1600"/>
              </a:spcBef>
              <a:buNone/>
            </a:pPr>
            <a:r>
              <a:rPr lang="en" sz="2400" dirty="0"/>
              <a:t>You can even choose to arrange from right to left (reverse).</a:t>
            </a:r>
            <a:endParaRPr sz="2400" dirty="0"/>
          </a:p>
          <a:p>
            <a:pPr marL="0" indent="0">
              <a:spcBef>
                <a:spcPts val="1600"/>
              </a:spcBef>
              <a:buNone/>
            </a:pPr>
            <a:r>
              <a:rPr lang="en" sz="2400" dirty="0"/>
              <a:t>It can also be used to arrange a series of elements in different rows.</a:t>
            </a:r>
            <a:endParaRPr sz="2400" dirty="0"/>
          </a:p>
          <a:p>
            <a:pPr marL="0" indent="0">
              <a:spcBef>
                <a:spcPts val="1600"/>
              </a:spcBef>
              <a:buNone/>
            </a:pPr>
            <a:endParaRPr dirty="0"/>
          </a:p>
          <a:p>
            <a:pPr marL="0" indent="0">
              <a:spcBef>
                <a:spcPts val="1600"/>
              </a:spcBef>
              <a:spcAft>
                <a:spcPts val="1600"/>
              </a:spcAft>
              <a:buNone/>
            </a:pPr>
            <a:endParaRPr dirty="0"/>
          </a:p>
        </p:txBody>
      </p:sp>
      <p:sp>
        <p:nvSpPr>
          <p:cNvPr id="308" name="Google Shape;308;p49"/>
          <p:cNvSpPr txBox="1"/>
          <p:nvPr/>
        </p:nvSpPr>
        <p:spPr>
          <a:xfrm>
            <a:off x="5362575" y="2543275"/>
            <a:ext cx="3622500" cy="3288000"/>
          </a:xfrm>
          <a:prstGeom prst="rect">
            <a:avLst/>
          </a:prstGeom>
          <a:solidFill>
            <a:srgbClr val="000000"/>
          </a:solidFill>
          <a:ln>
            <a:noFill/>
          </a:ln>
        </p:spPr>
        <p:txBody>
          <a:bodyPr spcFirstLastPara="1" wrap="square" lIns="91425" tIns="91425" rIns="91425" bIns="91425" anchor="t" anchorCtr="0">
            <a:noAutofit/>
          </a:bodyPr>
          <a:lstStyle/>
          <a:p>
            <a:r>
              <a:rPr lang="en" sz="1200">
                <a:solidFill>
                  <a:srgbClr val="B6D7A8"/>
                </a:solidFill>
                <a:latin typeface="Consolas"/>
                <a:ea typeface="Consolas"/>
                <a:cs typeface="Consolas"/>
                <a:sym typeface="Consolas"/>
              </a:rPr>
              <a:t>HTML</a:t>
            </a:r>
            <a:endParaRPr sz="1200">
              <a:solidFill>
                <a:srgbClr val="B6D7A8"/>
              </a:solidFill>
              <a:latin typeface="Consolas"/>
              <a:ea typeface="Consolas"/>
              <a:cs typeface="Consolas"/>
              <a:sym typeface="Consolas"/>
            </a:endParaRPr>
          </a:p>
          <a:p>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&lt;div class="box"&gt;</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&lt;div&gt;One&lt;/div&gt;</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&lt;div&gt;Two&lt;/div&gt;</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&lt;div&gt;Three</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&lt;br&gt;first line</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&lt;br&gt;second line</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&lt;/div&gt;</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&lt;/div&gt;</a:t>
            </a:r>
            <a:endParaRPr sz="1200">
              <a:solidFill>
                <a:srgbClr val="D9D9D9"/>
              </a:solidFill>
              <a:latin typeface="Consolas"/>
              <a:ea typeface="Consolas"/>
              <a:cs typeface="Consolas"/>
              <a:sym typeface="Consolas"/>
            </a:endParaRPr>
          </a:p>
          <a:p>
            <a:endParaRPr sz="1200">
              <a:solidFill>
                <a:srgbClr val="D9D9D9"/>
              </a:solidFill>
            </a:endParaRPr>
          </a:p>
          <a:p>
            <a:endParaRPr sz="1200">
              <a:solidFill>
                <a:srgbClr val="D9D9D9"/>
              </a:solidFill>
            </a:endParaRPr>
          </a:p>
          <a:p>
            <a:r>
              <a:rPr lang="en" sz="1200">
                <a:solidFill>
                  <a:srgbClr val="9900FF"/>
                </a:solidFill>
              </a:rPr>
              <a:t>CSS</a:t>
            </a:r>
            <a:endParaRPr sz="1200">
              <a:solidFill>
                <a:srgbClr val="9900FF"/>
              </a:solidFill>
            </a:endParaRPr>
          </a:p>
          <a:p>
            <a:endParaRPr sz="1200">
              <a:solidFill>
                <a:srgbClr val="D9D9D9"/>
              </a:solidFill>
            </a:endParaRPr>
          </a:p>
          <a:p>
            <a:r>
              <a:rPr lang="en" sz="1200">
                <a:solidFill>
                  <a:srgbClr val="D9D9D9"/>
                </a:solidFill>
                <a:latin typeface="Consolas"/>
                <a:ea typeface="Consolas"/>
                <a:cs typeface="Consolas"/>
                <a:sym typeface="Consolas"/>
              </a:rPr>
              <a:t>.box {</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display: </a:t>
            </a:r>
            <a:r>
              <a:rPr lang="en" sz="1200">
                <a:solidFill>
                  <a:srgbClr val="FFFF00"/>
                </a:solidFill>
                <a:latin typeface="Consolas"/>
                <a:ea typeface="Consolas"/>
                <a:cs typeface="Consolas"/>
                <a:sym typeface="Consolas"/>
              </a:rPr>
              <a:t>flex</a:t>
            </a:r>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endParaRPr sz="1200">
              <a:solidFill>
                <a:srgbClr val="D9D9D9"/>
              </a:solidFill>
            </a:endParaRPr>
          </a:p>
        </p:txBody>
      </p:sp>
      <p:pic>
        <p:nvPicPr>
          <p:cNvPr id="309" name="Google Shape;309;p49"/>
          <p:cNvPicPr preferRelativeResize="0"/>
          <p:nvPr/>
        </p:nvPicPr>
        <p:blipFill rotWithShape="1">
          <a:blip r:embed="rId3">
            <a:alphaModFix/>
          </a:blip>
          <a:srcRect r="51402"/>
          <a:stretch/>
        </p:blipFill>
        <p:spPr>
          <a:xfrm>
            <a:off x="5476875" y="1028700"/>
            <a:ext cx="2971800" cy="1352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title"/>
          </p:nvPr>
        </p:nvSpPr>
        <p:spPr>
          <a:xfrm>
            <a:off x="1905000" y="99530"/>
            <a:ext cx="3984000" cy="572700"/>
          </a:xfrm>
          <a:prstGeom prst="rect">
            <a:avLst/>
          </a:prstGeom>
        </p:spPr>
        <p:txBody>
          <a:bodyPr spcFirstLastPara="1" wrap="square" lIns="91425" tIns="91425" rIns="91425" bIns="91425" anchor="t" anchorCtr="0">
            <a:noAutofit/>
          </a:bodyPr>
          <a:lstStyle/>
          <a:p>
            <a:pPr algn="l"/>
            <a:r>
              <a:rPr lang="en" dirty="0">
                <a:solidFill>
                  <a:srgbClr val="FFFF00"/>
                </a:solidFill>
              </a:rPr>
              <a:t>Grid system</a:t>
            </a:r>
            <a:endParaRPr dirty="0">
              <a:solidFill>
                <a:srgbClr val="FFFF00"/>
              </a:solidFill>
            </a:endParaRPr>
          </a:p>
        </p:txBody>
      </p:sp>
      <p:sp>
        <p:nvSpPr>
          <p:cNvPr id="315" name="Google Shape;315;p50"/>
          <p:cNvSpPr txBox="1">
            <a:spLocks noGrp="1"/>
          </p:cNvSpPr>
          <p:nvPr>
            <p:ph type="body" idx="1"/>
          </p:nvPr>
        </p:nvSpPr>
        <p:spPr>
          <a:xfrm>
            <a:off x="311700" y="1641313"/>
            <a:ext cx="4105200" cy="17802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400" dirty="0"/>
              <a:t>Because most sites are structured in a grid, I recommend to use the CSS Grid system.</a:t>
            </a:r>
            <a:endParaRPr sz="1400" dirty="0"/>
          </a:p>
          <a:p>
            <a:pPr marL="0" indent="0">
              <a:spcBef>
                <a:spcPts val="1600"/>
              </a:spcBef>
              <a:buNone/>
            </a:pPr>
            <a:r>
              <a:rPr lang="en" sz="1400" dirty="0"/>
              <a:t>We just assign how many rows/columns a div should use from the main grid and it will arrange automatically.</a:t>
            </a:r>
            <a:endParaRPr sz="1400" dirty="0"/>
          </a:p>
        </p:txBody>
      </p:sp>
      <p:pic>
        <p:nvPicPr>
          <p:cNvPr id="316" name="Google Shape;316;p50"/>
          <p:cNvPicPr preferRelativeResize="0"/>
          <p:nvPr/>
        </p:nvPicPr>
        <p:blipFill>
          <a:blip r:embed="rId3">
            <a:alphaModFix/>
          </a:blip>
          <a:stretch>
            <a:fillRect/>
          </a:stretch>
        </p:blipFill>
        <p:spPr>
          <a:xfrm>
            <a:off x="993051" y="3735701"/>
            <a:ext cx="3138701" cy="2092475"/>
          </a:xfrm>
          <a:prstGeom prst="rect">
            <a:avLst/>
          </a:prstGeom>
          <a:noFill/>
          <a:ln>
            <a:noFill/>
          </a:ln>
        </p:spPr>
      </p:pic>
      <p:sp>
        <p:nvSpPr>
          <p:cNvPr id="317" name="Google Shape;317;p50"/>
          <p:cNvSpPr txBox="1"/>
          <p:nvPr/>
        </p:nvSpPr>
        <p:spPr>
          <a:xfrm>
            <a:off x="4670625" y="1019275"/>
            <a:ext cx="4276200" cy="4847100"/>
          </a:xfrm>
          <a:prstGeom prst="rect">
            <a:avLst/>
          </a:prstGeom>
          <a:solidFill>
            <a:srgbClr val="000000"/>
          </a:solidFill>
          <a:ln>
            <a:noFill/>
          </a:ln>
        </p:spPr>
        <p:txBody>
          <a:bodyPr spcFirstLastPara="1" wrap="square" lIns="91425" tIns="91425" rIns="91425" bIns="91425" anchor="t" anchorCtr="0">
            <a:noAutofit/>
          </a:bodyPr>
          <a:lstStyle/>
          <a:p>
            <a:r>
              <a:rPr lang="en" sz="1200">
                <a:solidFill>
                  <a:srgbClr val="B6D7A8"/>
                </a:solidFill>
                <a:latin typeface="Consolas"/>
                <a:ea typeface="Consolas"/>
                <a:cs typeface="Consolas"/>
                <a:sym typeface="Consolas"/>
              </a:rPr>
              <a:t>HTML</a:t>
            </a:r>
            <a:endParaRPr sz="1200">
              <a:solidFill>
                <a:srgbClr val="B6D7A8"/>
              </a:solidFill>
              <a:latin typeface="Consolas"/>
              <a:ea typeface="Consolas"/>
              <a:cs typeface="Consolas"/>
              <a:sym typeface="Consolas"/>
            </a:endParaRPr>
          </a:p>
          <a:p>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&lt;div class="</a:t>
            </a:r>
            <a:r>
              <a:rPr lang="en" sz="1200">
                <a:solidFill>
                  <a:srgbClr val="D5A6BD"/>
                </a:solidFill>
                <a:latin typeface="Consolas"/>
                <a:ea typeface="Consolas"/>
                <a:cs typeface="Consolas"/>
                <a:sym typeface="Consolas"/>
              </a:rPr>
              <a:t>grid-container</a:t>
            </a:r>
            <a:r>
              <a:rPr lang="en" sz="1200">
                <a:solidFill>
                  <a:srgbClr val="D9D9D9"/>
                </a:solidFill>
                <a:latin typeface="Consolas"/>
                <a:ea typeface="Consolas"/>
                <a:cs typeface="Consolas"/>
                <a:sym typeface="Consolas"/>
              </a:rPr>
              <a:t>"&gt;</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&lt;div class="</a:t>
            </a:r>
            <a:r>
              <a:rPr lang="en" sz="1200">
                <a:solidFill>
                  <a:srgbClr val="4A86E8"/>
                </a:solidFill>
                <a:latin typeface="Consolas"/>
                <a:ea typeface="Consolas"/>
                <a:cs typeface="Consolas"/>
                <a:sym typeface="Consolas"/>
              </a:rPr>
              <a:t>grid-item1</a:t>
            </a:r>
            <a:r>
              <a:rPr lang="en" sz="1200">
                <a:solidFill>
                  <a:srgbClr val="D9D9D9"/>
                </a:solidFill>
                <a:latin typeface="Consolas"/>
                <a:ea typeface="Consolas"/>
                <a:cs typeface="Consolas"/>
                <a:sym typeface="Consolas"/>
              </a:rPr>
              <a:t>"&gt;1&lt;/div&gt;</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&lt;div class="grid-item2"&gt;2&lt;/div&gt;</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&lt;/div&gt;</a:t>
            </a:r>
            <a:endParaRPr sz="1200">
              <a:solidFill>
                <a:srgbClr val="D9D9D9"/>
              </a:solidFill>
              <a:latin typeface="Consolas"/>
              <a:ea typeface="Consolas"/>
              <a:cs typeface="Consolas"/>
              <a:sym typeface="Consolas"/>
            </a:endParaRPr>
          </a:p>
          <a:p>
            <a:endParaRPr sz="1200">
              <a:solidFill>
                <a:srgbClr val="D9D9D9"/>
              </a:solidFill>
            </a:endParaRPr>
          </a:p>
          <a:p>
            <a:endParaRPr sz="1200">
              <a:solidFill>
                <a:srgbClr val="D9D9D9"/>
              </a:solidFill>
            </a:endParaRPr>
          </a:p>
          <a:p>
            <a:r>
              <a:rPr lang="en" sz="1200">
                <a:solidFill>
                  <a:srgbClr val="9900FF"/>
                </a:solidFill>
              </a:rPr>
              <a:t>CSS</a:t>
            </a:r>
            <a:endParaRPr sz="1200">
              <a:solidFill>
                <a:srgbClr val="9900FF"/>
              </a:solidFill>
            </a:endParaRPr>
          </a:p>
          <a:p>
            <a:endParaRPr sz="1200">
              <a:solidFill>
                <a:srgbClr val="D9D9D9"/>
              </a:solidFill>
            </a:endParaRPr>
          </a:p>
          <a:p>
            <a:r>
              <a:rPr lang="en" sz="1200">
                <a:solidFill>
                  <a:srgbClr val="D9D9D9"/>
                </a:solidFill>
                <a:latin typeface="Consolas"/>
                <a:ea typeface="Consolas"/>
                <a:cs typeface="Consolas"/>
                <a:sym typeface="Consolas"/>
              </a:rPr>
              <a:t>.</a:t>
            </a:r>
            <a:r>
              <a:rPr lang="en" sz="1200">
                <a:solidFill>
                  <a:srgbClr val="D5A6BD"/>
                </a:solidFill>
                <a:latin typeface="Consolas"/>
                <a:ea typeface="Consolas"/>
                <a:cs typeface="Consolas"/>
                <a:sym typeface="Consolas"/>
              </a:rPr>
              <a:t>grid-container</a:t>
            </a:r>
            <a:r>
              <a:rPr lang="en" sz="1200">
                <a:solidFill>
                  <a:srgbClr val="D9D9D9"/>
                </a:solidFill>
                <a:latin typeface="Consolas"/>
                <a:ea typeface="Consolas"/>
                <a:cs typeface="Consolas"/>
                <a:sym typeface="Consolas"/>
              </a:rPr>
              <a:t> {</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display: </a:t>
            </a:r>
            <a:r>
              <a:rPr lang="en" sz="1200">
                <a:solidFill>
                  <a:srgbClr val="FFFF00"/>
                </a:solidFill>
                <a:latin typeface="Consolas"/>
                <a:ea typeface="Consolas"/>
                <a:cs typeface="Consolas"/>
                <a:sym typeface="Consolas"/>
              </a:rPr>
              <a:t>grid</a:t>
            </a:r>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grid-template-rows: 100px 100px;</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grid-template-columns: 100px 100px 100px;</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grid-gap: 5px;</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a:t>
            </a:r>
            <a:r>
              <a:rPr lang="en" sz="1200">
                <a:solidFill>
                  <a:srgbClr val="4A86E8"/>
                </a:solidFill>
                <a:latin typeface="Consolas"/>
                <a:ea typeface="Consolas"/>
                <a:cs typeface="Consolas"/>
                <a:sym typeface="Consolas"/>
              </a:rPr>
              <a:t>grid-item1</a:t>
            </a:r>
            <a:r>
              <a:rPr lang="en" sz="1200">
                <a:solidFill>
                  <a:srgbClr val="D9D9D9"/>
                </a:solidFill>
                <a:latin typeface="Consolas"/>
                <a:ea typeface="Consolas"/>
                <a:cs typeface="Consolas"/>
                <a:sym typeface="Consolas"/>
              </a:rPr>
              <a:t> {</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background: blue;</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border: black 5px solid;</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grid-column-start: 1; </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grid-column-end: 5; </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grid-row-start: 1; </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  grid-row-end: 3;</a:t>
            </a:r>
            <a:endParaRPr sz="1200">
              <a:solidFill>
                <a:srgbClr val="D9D9D9"/>
              </a:solidFill>
              <a:latin typeface="Consolas"/>
              <a:ea typeface="Consolas"/>
              <a:cs typeface="Consolas"/>
              <a:sym typeface="Consolas"/>
            </a:endParaRPr>
          </a:p>
          <a:p>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endParaRPr sz="1200">
              <a:solidFill>
                <a:srgbClr val="D9D9D9"/>
              </a:solidFill>
              <a:latin typeface="Consolas"/>
              <a:ea typeface="Consolas"/>
              <a:cs typeface="Consolas"/>
              <a:sym typeface="Consolas"/>
            </a:endParaRPr>
          </a:p>
          <a:p>
            <a:endParaRPr sz="1200">
              <a:solidFill>
                <a:srgbClr val="D9D9D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1"/>
          <p:cNvSpPr txBox="1">
            <a:spLocks noGrp="1"/>
          </p:cNvSpPr>
          <p:nvPr>
            <p:ph type="title"/>
          </p:nvPr>
        </p:nvSpPr>
        <p:spPr>
          <a:xfrm>
            <a:off x="1752600" y="20273"/>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Fullscreen divs</a:t>
            </a:r>
            <a:endParaRPr dirty="0">
              <a:solidFill>
                <a:srgbClr val="FFFF00"/>
              </a:solidFill>
            </a:endParaRPr>
          </a:p>
        </p:txBody>
      </p:sp>
      <p:sp>
        <p:nvSpPr>
          <p:cNvPr id="323" name="Google Shape;323;p51"/>
          <p:cNvSpPr txBox="1">
            <a:spLocks noGrp="1"/>
          </p:cNvSpPr>
          <p:nvPr>
            <p:ph type="body" idx="1"/>
          </p:nvPr>
        </p:nvSpPr>
        <p:spPr>
          <a:xfrm>
            <a:off x="307500" y="1524000"/>
            <a:ext cx="42645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600" dirty="0"/>
              <a:t>Sometimes we want to have </a:t>
            </a:r>
            <a:r>
              <a:rPr lang="en" sz="1600" dirty="0">
                <a:solidFill>
                  <a:srgbClr val="FFE599"/>
                </a:solidFill>
              </a:rPr>
              <a:t>a div that covers the whole screen</a:t>
            </a:r>
            <a:r>
              <a:rPr lang="en" sz="1600" dirty="0"/>
              <a:t> (to make a webapp), instead of a scrolling website (more like regular documents).</a:t>
            </a:r>
            <a:endParaRPr sz="1600" dirty="0"/>
          </a:p>
          <a:p>
            <a:pPr marL="0" indent="0">
              <a:spcBef>
                <a:spcPts val="1600"/>
              </a:spcBef>
              <a:spcAft>
                <a:spcPts val="1600"/>
              </a:spcAft>
              <a:buNone/>
            </a:pPr>
            <a:r>
              <a:rPr lang="en" sz="1600" dirty="0"/>
              <a:t>In that case remember to use percentages to define the size of elements, but keep in mind that percentages are relative to the element's parent size, so you must set the size to the &lt;body&gt; and &lt;html&gt; element to use 100%.</a:t>
            </a:r>
            <a:endParaRPr sz="1600" dirty="0"/>
          </a:p>
        </p:txBody>
      </p:sp>
      <p:sp>
        <p:nvSpPr>
          <p:cNvPr id="324" name="Google Shape;324;p51"/>
          <p:cNvSpPr txBox="1"/>
          <p:nvPr/>
        </p:nvSpPr>
        <p:spPr>
          <a:xfrm>
            <a:off x="4670625" y="1019275"/>
            <a:ext cx="4276200" cy="4847100"/>
          </a:xfrm>
          <a:prstGeom prst="rect">
            <a:avLst/>
          </a:prstGeom>
          <a:solidFill>
            <a:srgbClr val="000000"/>
          </a:solidFill>
          <a:ln>
            <a:noFill/>
          </a:ln>
        </p:spPr>
        <p:txBody>
          <a:bodyPr spcFirstLastPara="1" wrap="square" lIns="91425" tIns="91425" rIns="91425" bIns="91425" anchor="t" anchorCtr="0">
            <a:noAutofit/>
          </a:bodyPr>
          <a:lstStyle/>
          <a:p>
            <a:endParaRPr sz="1200" dirty="0">
              <a:solidFill>
                <a:srgbClr val="D9D9D9"/>
              </a:solidFill>
            </a:endParaRPr>
          </a:p>
          <a:p>
            <a:r>
              <a:rPr lang="en" dirty="0">
                <a:solidFill>
                  <a:srgbClr val="9900FF"/>
                </a:solidFill>
              </a:rPr>
              <a:t>CSS</a:t>
            </a:r>
            <a:endParaRPr dirty="0">
              <a:solidFill>
                <a:srgbClr val="9900FF"/>
              </a:solidFill>
            </a:endParaRPr>
          </a:p>
          <a:p>
            <a:endParaRPr dirty="0">
              <a:solidFill>
                <a:srgbClr val="D9D9D9"/>
              </a:solidFill>
            </a:endParaRPr>
          </a:p>
          <a:p>
            <a:r>
              <a:rPr lang="en" dirty="0">
                <a:solidFill>
                  <a:srgbClr val="D9D9D9"/>
                </a:solidFill>
                <a:latin typeface="Consolas"/>
                <a:ea typeface="Consolas"/>
                <a:cs typeface="Consolas"/>
                <a:sym typeface="Consolas"/>
              </a:rPr>
              <a:t>html, body {</a:t>
            </a:r>
            <a:endParaRPr dirty="0">
              <a:solidFill>
                <a:srgbClr val="D9D9D9"/>
              </a:solidFill>
              <a:latin typeface="Consolas"/>
              <a:ea typeface="Consolas"/>
              <a:cs typeface="Consolas"/>
              <a:sym typeface="Consolas"/>
            </a:endParaRPr>
          </a:p>
          <a:p>
            <a:r>
              <a:rPr lang="en" dirty="0">
                <a:solidFill>
                  <a:srgbClr val="D9D9D9"/>
                </a:solidFill>
                <a:latin typeface="Consolas"/>
                <a:ea typeface="Consolas"/>
                <a:cs typeface="Consolas"/>
                <a:sym typeface="Consolas"/>
              </a:rPr>
              <a:t>	width: 100%;</a:t>
            </a:r>
            <a:endParaRPr dirty="0">
              <a:solidFill>
                <a:srgbClr val="D9D9D9"/>
              </a:solidFill>
              <a:latin typeface="Consolas"/>
              <a:ea typeface="Consolas"/>
              <a:cs typeface="Consolas"/>
              <a:sym typeface="Consolas"/>
            </a:endParaRPr>
          </a:p>
          <a:p>
            <a:r>
              <a:rPr lang="en" dirty="0">
                <a:solidFill>
                  <a:srgbClr val="D9D9D9"/>
                </a:solidFill>
                <a:latin typeface="Consolas"/>
                <a:ea typeface="Consolas"/>
                <a:cs typeface="Consolas"/>
                <a:sym typeface="Consolas"/>
              </a:rPr>
              <a:t>	height: 100%;</a:t>
            </a:r>
            <a:endParaRPr dirty="0">
              <a:solidFill>
                <a:srgbClr val="D9D9D9"/>
              </a:solidFill>
              <a:latin typeface="Consolas"/>
              <a:ea typeface="Consolas"/>
              <a:cs typeface="Consolas"/>
              <a:sym typeface="Consolas"/>
            </a:endParaRPr>
          </a:p>
          <a:p>
            <a:r>
              <a:rPr lang="en" dirty="0">
                <a:solidFill>
                  <a:srgbClr val="D9D9D9"/>
                </a:solidFill>
                <a:latin typeface="Consolas"/>
                <a:ea typeface="Consolas"/>
                <a:cs typeface="Consolas"/>
                <a:sym typeface="Consolas"/>
              </a:rPr>
              <a:t>}</a:t>
            </a:r>
            <a:endParaRPr dirty="0">
              <a:solidFill>
                <a:srgbClr val="D9D9D9"/>
              </a:solidFill>
              <a:latin typeface="Consolas"/>
              <a:ea typeface="Consolas"/>
              <a:cs typeface="Consolas"/>
              <a:sym typeface="Consolas"/>
            </a:endParaRPr>
          </a:p>
          <a:p>
            <a:endParaRPr dirty="0">
              <a:solidFill>
                <a:srgbClr val="D9D9D9"/>
              </a:solidFill>
              <a:latin typeface="Consolas"/>
              <a:ea typeface="Consolas"/>
              <a:cs typeface="Consolas"/>
              <a:sym typeface="Consolas"/>
            </a:endParaRPr>
          </a:p>
          <a:p>
            <a:r>
              <a:rPr lang="en" dirty="0">
                <a:solidFill>
                  <a:srgbClr val="D9D9D9"/>
                </a:solidFill>
                <a:latin typeface="Consolas"/>
                <a:ea typeface="Consolas"/>
                <a:cs typeface="Consolas"/>
                <a:sym typeface="Consolas"/>
              </a:rPr>
              <a:t>div {</a:t>
            </a:r>
            <a:endParaRPr dirty="0">
              <a:solidFill>
                <a:srgbClr val="D9D9D9"/>
              </a:solidFill>
              <a:latin typeface="Consolas"/>
              <a:ea typeface="Consolas"/>
              <a:cs typeface="Consolas"/>
              <a:sym typeface="Consolas"/>
            </a:endParaRPr>
          </a:p>
          <a:p>
            <a:r>
              <a:rPr lang="en" dirty="0">
                <a:solidFill>
                  <a:srgbClr val="D9D9D9"/>
                </a:solidFill>
                <a:latin typeface="Consolas"/>
                <a:ea typeface="Consolas"/>
                <a:cs typeface="Consolas"/>
                <a:sym typeface="Consolas"/>
              </a:rPr>
              <a:t>	margin: 0;</a:t>
            </a:r>
            <a:endParaRPr dirty="0">
              <a:solidFill>
                <a:srgbClr val="D9D9D9"/>
              </a:solidFill>
              <a:latin typeface="Consolas"/>
              <a:ea typeface="Consolas"/>
              <a:cs typeface="Consolas"/>
              <a:sym typeface="Consolas"/>
            </a:endParaRPr>
          </a:p>
          <a:p>
            <a:r>
              <a:rPr lang="en" dirty="0">
                <a:solidFill>
                  <a:srgbClr val="D9D9D9"/>
                </a:solidFill>
                <a:latin typeface="Consolas"/>
                <a:ea typeface="Consolas"/>
                <a:cs typeface="Consolas"/>
                <a:sym typeface="Consolas"/>
              </a:rPr>
              <a:t>	padding: 0;</a:t>
            </a:r>
            <a:endParaRPr dirty="0">
              <a:solidFill>
                <a:srgbClr val="D9D9D9"/>
              </a:solidFill>
              <a:latin typeface="Consolas"/>
              <a:ea typeface="Consolas"/>
              <a:cs typeface="Consolas"/>
              <a:sym typeface="Consolas"/>
            </a:endParaRPr>
          </a:p>
          <a:p>
            <a:r>
              <a:rPr lang="en" dirty="0">
                <a:solidFill>
                  <a:srgbClr val="D9D9D9"/>
                </a:solidFill>
                <a:latin typeface="Consolas"/>
                <a:ea typeface="Consolas"/>
                <a:cs typeface="Consolas"/>
                <a:sym typeface="Consolas"/>
              </a:rPr>
              <a:t>}</a:t>
            </a:r>
            <a:endParaRPr dirty="0">
              <a:solidFill>
                <a:srgbClr val="D9D9D9"/>
              </a:solidFill>
              <a:latin typeface="Consolas"/>
              <a:ea typeface="Consolas"/>
              <a:cs typeface="Consolas"/>
              <a:sym typeface="Consolas"/>
            </a:endParaRPr>
          </a:p>
          <a:p>
            <a:endParaRPr dirty="0">
              <a:solidFill>
                <a:srgbClr val="D9D9D9"/>
              </a:solidFill>
              <a:latin typeface="Consolas"/>
              <a:ea typeface="Consolas"/>
              <a:cs typeface="Consolas"/>
              <a:sym typeface="Consolas"/>
            </a:endParaRPr>
          </a:p>
          <a:p>
            <a:r>
              <a:rPr lang="en" dirty="0">
                <a:solidFill>
                  <a:srgbClr val="D9D9D9"/>
                </a:solidFill>
                <a:latin typeface="Consolas"/>
                <a:ea typeface="Consolas"/>
                <a:cs typeface="Consolas"/>
                <a:sym typeface="Consolas"/>
              </a:rPr>
              <a:t>#main {</a:t>
            </a:r>
            <a:endParaRPr dirty="0">
              <a:solidFill>
                <a:srgbClr val="D9D9D9"/>
              </a:solidFill>
              <a:latin typeface="Consolas"/>
              <a:ea typeface="Consolas"/>
              <a:cs typeface="Consolas"/>
              <a:sym typeface="Consolas"/>
            </a:endParaRPr>
          </a:p>
          <a:p>
            <a:r>
              <a:rPr lang="en" dirty="0">
                <a:solidFill>
                  <a:srgbClr val="D9D9D9"/>
                </a:solidFill>
                <a:latin typeface="Consolas"/>
                <a:ea typeface="Consolas"/>
                <a:cs typeface="Consolas"/>
                <a:sym typeface="Consolas"/>
              </a:rPr>
              <a:t>	width: 100%;</a:t>
            </a:r>
            <a:endParaRPr dirty="0">
              <a:solidFill>
                <a:srgbClr val="D9D9D9"/>
              </a:solidFill>
              <a:latin typeface="Consolas"/>
              <a:ea typeface="Consolas"/>
              <a:cs typeface="Consolas"/>
              <a:sym typeface="Consolas"/>
            </a:endParaRPr>
          </a:p>
          <a:p>
            <a:r>
              <a:rPr lang="en" dirty="0">
                <a:solidFill>
                  <a:srgbClr val="D9D9D9"/>
                </a:solidFill>
                <a:latin typeface="Consolas"/>
                <a:ea typeface="Consolas"/>
                <a:cs typeface="Consolas"/>
                <a:sym typeface="Consolas"/>
              </a:rPr>
              <a:t>	height: 100%;</a:t>
            </a:r>
            <a:endParaRPr dirty="0">
              <a:solidFill>
                <a:srgbClr val="D9D9D9"/>
              </a:solidFill>
              <a:latin typeface="Consolas"/>
              <a:ea typeface="Consolas"/>
              <a:cs typeface="Consolas"/>
              <a:sym typeface="Consolas"/>
            </a:endParaRPr>
          </a:p>
          <a:p>
            <a:r>
              <a:rPr lang="en" dirty="0">
                <a:solidFill>
                  <a:srgbClr val="D9D9D9"/>
                </a:solidFill>
                <a:latin typeface="Consolas"/>
                <a:ea typeface="Consolas"/>
                <a:cs typeface="Consolas"/>
                <a:sym typeface="Consolas"/>
              </a:rPr>
              <a:t>}</a:t>
            </a:r>
            <a:endParaRPr dirty="0">
              <a:solidFill>
                <a:srgbClr val="D9D9D9"/>
              </a:solidFill>
              <a:latin typeface="Consolas"/>
              <a:ea typeface="Consolas"/>
              <a:cs typeface="Consolas"/>
              <a:sym typeface="Consolas"/>
            </a:endParaRPr>
          </a:p>
          <a:p>
            <a:endParaRPr sz="1200" dirty="0">
              <a:solidFill>
                <a:srgbClr val="D9D9D9"/>
              </a:solidFill>
              <a:latin typeface="Consolas"/>
              <a:ea typeface="Consolas"/>
              <a:cs typeface="Consolas"/>
              <a:sym typeface="Consolas"/>
            </a:endParaRPr>
          </a:p>
          <a:p>
            <a:endParaRPr sz="1200" dirty="0">
              <a:solidFill>
                <a:srgbClr val="D9D9D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2"/>
          <p:cNvSpPr txBox="1">
            <a:spLocks noGrp="1"/>
          </p:cNvSpPr>
          <p:nvPr>
            <p:ph type="title"/>
          </p:nvPr>
        </p:nvSpPr>
        <p:spPr>
          <a:xfrm>
            <a:off x="15240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Trick to center</a:t>
            </a:r>
            <a:endParaRPr dirty="0">
              <a:solidFill>
                <a:srgbClr val="FFFF00"/>
              </a:solidFill>
            </a:endParaRPr>
          </a:p>
        </p:txBody>
      </p:sp>
      <p:sp>
        <p:nvSpPr>
          <p:cNvPr id="330" name="Google Shape;330;p52"/>
          <p:cNvSpPr txBox="1">
            <a:spLocks noGrp="1"/>
          </p:cNvSpPr>
          <p:nvPr>
            <p:ph type="body" idx="1"/>
          </p:nvPr>
        </p:nvSpPr>
        <p:spPr>
          <a:xfrm>
            <a:off x="457200" y="2215156"/>
            <a:ext cx="7931100" cy="1247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dirty="0">
                <a:solidFill>
                  <a:srgbClr val="CFE2F3"/>
                </a:solidFill>
                <a:latin typeface="Consolas"/>
                <a:ea typeface="Consolas"/>
                <a:cs typeface="Consolas"/>
                <a:sym typeface="Consolas"/>
              </a:rPr>
              <a:t>.</a:t>
            </a:r>
            <a:r>
              <a:rPr lang="en" dirty="0">
                <a:solidFill>
                  <a:schemeClr val="tx1"/>
                </a:solidFill>
                <a:latin typeface="Consolas"/>
                <a:ea typeface="Consolas"/>
                <a:cs typeface="Consolas"/>
                <a:sym typeface="Consolas"/>
              </a:rPr>
              <a:t>horizontal-and-vertical-centering {</a:t>
            </a:r>
            <a:endParaRPr dirty="0">
              <a:solidFill>
                <a:schemeClr val="tx1"/>
              </a:solidFill>
              <a:latin typeface="Consolas"/>
              <a:ea typeface="Consolas"/>
              <a:cs typeface="Consolas"/>
              <a:sym typeface="Consolas"/>
            </a:endParaRPr>
          </a:p>
          <a:p>
            <a:pPr marL="0" indent="0">
              <a:buNone/>
            </a:pPr>
            <a:r>
              <a:rPr lang="en" dirty="0">
                <a:solidFill>
                  <a:schemeClr val="tx1"/>
                </a:solidFill>
                <a:latin typeface="Consolas"/>
                <a:ea typeface="Consolas"/>
                <a:cs typeface="Consolas"/>
                <a:sym typeface="Consolas"/>
              </a:rPr>
              <a:t>  display: flex;</a:t>
            </a:r>
            <a:endParaRPr dirty="0">
              <a:solidFill>
                <a:schemeClr val="tx1"/>
              </a:solidFill>
              <a:latin typeface="Consolas"/>
              <a:ea typeface="Consolas"/>
              <a:cs typeface="Consolas"/>
              <a:sym typeface="Consolas"/>
            </a:endParaRPr>
          </a:p>
          <a:p>
            <a:pPr marL="0" indent="0">
              <a:buNone/>
            </a:pPr>
            <a:r>
              <a:rPr lang="en" dirty="0">
                <a:solidFill>
                  <a:schemeClr val="tx1"/>
                </a:solidFill>
                <a:latin typeface="Consolas"/>
                <a:ea typeface="Consolas"/>
                <a:cs typeface="Consolas"/>
                <a:sym typeface="Consolas"/>
              </a:rPr>
              <a:t>  justify-content: center;</a:t>
            </a:r>
            <a:endParaRPr dirty="0">
              <a:solidFill>
                <a:schemeClr val="tx1"/>
              </a:solidFill>
              <a:latin typeface="Consolas"/>
              <a:ea typeface="Consolas"/>
              <a:cs typeface="Consolas"/>
              <a:sym typeface="Consolas"/>
            </a:endParaRPr>
          </a:p>
          <a:p>
            <a:pPr marL="0" indent="0">
              <a:buNone/>
            </a:pPr>
            <a:r>
              <a:rPr lang="en" dirty="0">
                <a:solidFill>
                  <a:schemeClr val="tx1"/>
                </a:solidFill>
                <a:latin typeface="Consolas"/>
                <a:ea typeface="Consolas"/>
                <a:cs typeface="Consolas"/>
                <a:sym typeface="Consolas"/>
              </a:rPr>
              <a:t>  align-items: center;</a:t>
            </a:r>
            <a:endParaRPr dirty="0">
              <a:solidFill>
                <a:schemeClr val="tx1"/>
              </a:solidFill>
              <a:latin typeface="Consolas"/>
              <a:ea typeface="Consolas"/>
              <a:cs typeface="Consolas"/>
              <a:sym typeface="Consolas"/>
            </a:endParaRPr>
          </a:p>
          <a:p>
            <a:pPr marL="0" indent="0">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a:p>
            <a:pPr marL="0" indent="0">
              <a:spcAft>
                <a:spcPts val="1600"/>
              </a:spcAft>
              <a:buNone/>
            </a:pPr>
            <a:endParaRPr dirty="0"/>
          </a:p>
        </p:txBody>
      </p:sp>
      <p:sp>
        <p:nvSpPr>
          <p:cNvPr id="331" name="Google Shape;331;p52"/>
          <p:cNvSpPr txBox="1"/>
          <p:nvPr/>
        </p:nvSpPr>
        <p:spPr>
          <a:xfrm>
            <a:off x="553550" y="1219200"/>
            <a:ext cx="7615800" cy="792900"/>
          </a:xfrm>
          <a:prstGeom prst="rect">
            <a:avLst/>
          </a:prstGeom>
          <a:noFill/>
          <a:ln>
            <a:noFill/>
          </a:ln>
        </p:spPr>
        <p:txBody>
          <a:bodyPr spcFirstLastPara="1" wrap="square" lIns="91425" tIns="91425" rIns="91425" bIns="91425" anchor="t" anchorCtr="0">
            <a:noAutofit/>
          </a:bodyPr>
          <a:lstStyle/>
          <a:p>
            <a:r>
              <a:rPr lang="en" sz="2400" dirty="0"/>
              <a:t>Centering divs can be hard sometimes, use this trick:</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l" rtl="0">
              <a:lnSpc>
                <a:spcPct val="100000"/>
              </a:lnSpc>
              <a:spcBef>
                <a:spcPts val="0"/>
              </a:spcBef>
              <a:spcAft>
                <a:spcPts val="0"/>
              </a:spcAft>
              <a:buNone/>
            </a:pPr>
            <a:r>
              <a:rPr lang="en-US" dirty="0"/>
              <a:t>Introduction to web technologies:</a:t>
            </a:r>
          </a:p>
          <a:p>
            <a:pPr marL="457200" lvl="0" indent="-342900" algn="l" rtl="0">
              <a:lnSpc>
                <a:spcPct val="100000"/>
              </a:lnSpc>
              <a:spcBef>
                <a:spcPts val="1600"/>
              </a:spcBef>
              <a:spcAft>
                <a:spcPts val="0"/>
              </a:spcAft>
              <a:buSzPts val="1800"/>
              <a:buChar char="●"/>
            </a:pPr>
            <a:r>
              <a:rPr lang="en-US" dirty="0">
                <a:solidFill>
                  <a:srgbClr val="FF9900"/>
                </a:solidFill>
              </a:rPr>
              <a:t>HTML </a:t>
            </a:r>
            <a:r>
              <a:rPr lang="en-US" dirty="0"/>
              <a:t>to create the document structure and content</a:t>
            </a:r>
          </a:p>
          <a:p>
            <a:pPr marL="457200" lvl="0" indent="-342900" algn="l" rtl="0">
              <a:lnSpc>
                <a:spcPct val="100000"/>
              </a:lnSpc>
              <a:spcBef>
                <a:spcPts val="1600"/>
              </a:spcBef>
              <a:spcAft>
                <a:spcPts val="0"/>
              </a:spcAft>
              <a:buSzPts val="1800"/>
              <a:buChar char="●"/>
            </a:pPr>
            <a:r>
              <a:rPr lang="en-US" dirty="0">
                <a:solidFill>
                  <a:srgbClr val="6D9EEB"/>
                </a:solidFill>
              </a:rPr>
              <a:t>CSS </a:t>
            </a:r>
            <a:r>
              <a:rPr lang="en-US" dirty="0"/>
              <a:t>to control is visual aspect</a:t>
            </a:r>
          </a:p>
          <a:p>
            <a:pPr marL="457200" lvl="0" indent="-342900" algn="l" rtl="0">
              <a:lnSpc>
                <a:spcPct val="100000"/>
              </a:lnSpc>
              <a:spcBef>
                <a:spcPts val="1600"/>
              </a:spcBef>
              <a:spcAft>
                <a:spcPts val="0"/>
              </a:spcAft>
              <a:buSzPts val="1800"/>
              <a:buChar char="●"/>
            </a:pPr>
            <a:r>
              <a:rPr lang="en-US" dirty="0" err="1">
                <a:solidFill>
                  <a:srgbClr val="93C47D"/>
                </a:solidFill>
              </a:rPr>
              <a:t>Javascript</a:t>
            </a:r>
            <a:r>
              <a:rPr lang="en-US" dirty="0">
                <a:solidFill>
                  <a:srgbClr val="93C47D"/>
                </a:solidFill>
              </a:rPr>
              <a:t> </a:t>
            </a:r>
            <a:r>
              <a:rPr lang="en-US" dirty="0"/>
              <a:t>for interactivity</a:t>
            </a:r>
          </a:p>
          <a:p>
            <a:pPr marL="457200" lvl="0" indent="-342900" algn="l" rtl="0">
              <a:lnSpc>
                <a:spcPct val="100000"/>
              </a:lnSpc>
              <a:spcBef>
                <a:spcPts val="1600"/>
              </a:spcBef>
              <a:spcAft>
                <a:spcPts val="0"/>
              </a:spcAft>
              <a:buSzPts val="1800"/>
              <a:buChar char="●"/>
            </a:pPr>
            <a:r>
              <a:rPr lang="en" sz="2800" dirty="0"/>
              <a:t>a good text editor like Editplus (win), VSCode (cross platform), textWrangler (osx), vim (unix) or sublime text (cross platform)</a:t>
            </a:r>
            <a:endParaRPr lang="en-US" dirty="0"/>
          </a:p>
          <a:p>
            <a:endParaRPr lang="en-IN" sz="2000" dirty="0">
              <a:latin typeface="+mj-lt"/>
            </a:endParaRPr>
          </a:p>
        </p:txBody>
      </p:sp>
      <p:sp>
        <p:nvSpPr>
          <p:cNvPr id="4" name="Content Placeholder 2"/>
          <p:cNvSpPr txBox="1">
            <a:spLocks/>
          </p:cNvSpPr>
          <p:nvPr/>
        </p:nvSpPr>
        <p:spPr bwMode="auto">
          <a:xfrm>
            <a:off x="1600200" y="228600"/>
            <a:ext cx="7086600" cy="685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57200" rtl="0" eaLnBrk="1" fontAlgn="base" hangingPunct="1">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1pPr>
            <a:lvl2pPr marL="742950" indent="-285750" algn="l" defTabSz="457200" rtl="0" eaLnBrk="1" fontAlgn="base" hangingPunct="1">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2pPr>
            <a:lvl3pPr marL="1143000" indent="-228600" algn="l" defTabSz="457200" rtl="0" eaLnBrk="1" fontAlgn="base" hangingPunct="1">
              <a:spcBef>
                <a:spcPts val="550"/>
              </a:spcBef>
              <a:spcAft>
                <a:spcPct val="0"/>
              </a:spcAft>
              <a:buClr>
                <a:srgbClr val="000000"/>
              </a:buClr>
              <a:buSzPct val="100000"/>
              <a:buFont typeface="Times New Roman" pitchFamily="16" charset="0"/>
              <a:buChar char="•"/>
              <a:defRPr sz="2200">
                <a:solidFill>
                  <a:srgbClr val="993300"/>
                </a:solidFill>
                <a:latin typeface="+mn-lt"/>
                <a:cs typeface="+mn-cs"/>
              </a:defRPr>
            </a:lvl3pPr>
            <a:lvl4pPr marL="1600200" indent="-228600" algn="l" defTabSz="457200" rtl="0" eaLnBrk="1" fontAlgn="base" hangingPunct="1">
              <a:spcBef>
                <a:spcPts val="525"/>
              </a:spcBef>
              <a:spcAft>
                <a:spcPct val="0"/>
              </a:spcAft>
              <a:buClr>
                <a:srgbClr val="000000"/>
              </a:buClr>
              <a:buSzPct val="100000"/>
              <a:buFont typeface="Times New Roman" pitchFamily="16" charset="0"/>
              <a:buChar char="–"/>
              <a:defRPr sz="2100">
                <a:solidFill>
                  <a:srgbClr val="000099"/>
                </a:solidFill>
                <a:latin typeface="+mn-lt"/>
                <a:cs typeface="+mn-cs"/>
              </a:defRPr>
            </a:lvl4pPr>
            <a:lvl5pPr marL="2057400" indent="-228600" algn="l" defTabSz="457200" rtl="0" eaLnBrk="1" fontAlgn="base" hangingPunct="1">
              <a:spcBef>
                <a:spcPts val="400"/>
              </a:spcBef>
              <a:spcAft>
                <a:spcPct val="0"/>
              </a:spcAft>
              <a:buClr>
                <a:srgbClr val="000000"/>
              </a:buClr>
              <a:buSzPct val="100000"/>
              <a:buFont typeface="Times New Roman" pitchFamily="16" charset="0"/>
              <a:buChar char="»"/>
              <a:defRPr sz="1600">
                <a:solidFill>
                  <a:srgbClr val="000000"/>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cs typeface="+mn-cs"/>
              </a:defRPr>
            </a:lvl9pPr>
          </a:lstStyle>
          <a:p>
            <a:pPr>
              <a:buFont typeface="Times New Roman" pitchFamily="16" charset="0"/>
              <a:buNone/>
            </a:pPr>
            <a:r>
              <a:rPr lang="en-US" sz="3200" b="1" kern="0" dirty="0">
                <a:solidFill>
                  <a:srgbClr val="FBEF03"/>
                </a:solidFill>
                <a:latin typeface="+mj-lt"/>
              </a:rPr>
              <a:t>Goals</a:t>
            </a:r>
          </a:p>
        </p:txBody>
      </p:sp>
    </p:spTree>
    <p:extLst>
      <p:ext uri="{BB962C8B-B14F-4D97-AF65-F5344CB8AC3E}">
        <p14:creationId xmlns:p14="http://schemas.microsoft.com/office/powerpoint/2010/main" val="1587749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3"/>
          <p:cNvSpPr txBox="1">
            <a:spLocks noGrp="1"/>
          </p:cNvSpPr>
          <p:nvPr>
            <p:ph type="title"/>
          </p:nvPr>
        </p:nvSpPr>
        <p:spPr>
          <a:xfrm>
            <a:off x="1676400" y="3495"/>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CSS further reading</a:t>
            </a:r>
            <a:endParaRPr dirty="0">
              <a:solidFill>
                <a:srgbClr val="FFFF00"/>
              </a:solidFill>
            </a:endParaRPr>
          </a:p>
        </p:txBody>
      </p:sp>
      <p:sp>
        <p:nvSpPr>
          <p:cNvPr id="337" name="Google Shape;337;p53"/>
          <p:cNvSpPr txBox="1">
            <a:spLocks noGrp="1"/>
          </p:cNvSpPr>
          <p:nvPr>
            <p:ph type="body" idx="1"/>
          </p:nvPr>
        </p:nvSpPr>
        <p:spPr>
          <a:xfrm>
            <a:off x="311700" y="2009725"/>
            <a:ext cx="8520600" cy="37449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600"/>
              <a:t>There are many more rules for selectors.</a:t>
            </a:r>
            <a:endParaRPr sz="1600" dirty="0"/>
          </a:p>
          <a:p>
            <a:pPr marL="0" indent="0">
              <a:spcBef>
                <a:spcPts val="1600"/>
              </a:spcBef>
              <a:buNone/>
            </a:pPr>
            <a:r>
              <a:rPr lang="en" sz="1600"/>
              <a:t>Check some of the links to understand them better.</a:t>
            </a:r>
            <a:endParaRPr sz="1600" dirty="0"/>
          </a:p>
          <a:p>
            <a:pPr marL="0" indent="0">
              <a:spcBef>
                <a:spcPts val="1600"/>
              </a:spcBef>
              <a:buNone/>
            </a:pPr>
            <a:r>
              <a:rPr lang="en" sz="1600" u="sng">
                <a:solidFill>
                  <a:schemeClr val="hlink"/>
                </a:solidFill>
                <a:hlinkClick r:id="rId3"/>
              </a:rPr>
              <a:t>One line layouts tutorials</a:t>
            </a:r>
            <a:endParaRPr sz="1600" dirty="0"/>
          </a:p>
          <a:p>
            <a:pPr marL="0" indent="0">
              <a:spcBef>
                <a:spcPts val="1600"/>
              </a:spcBef>
              <a:buNone/>
            </a:pPr>
            <a:r>
              <a:rPr lang="en" sz="1600" u="sng">
                <a:solidFill>
                  <a:schemeClr val="hlink"/>
                </a:solidFill>
                <a:hlinkClick r:id="rId4"/>
              </a:rPr>
              <a:t>Understanding the Box Model</a:t>
            </a:r>
            <a:r>
              <a:rPr lang="en" sz="1600"/>
              <a:t>: a good explanation of how to position the information on your document.</a:t>
            </a:r>
            <a:endParaRPr sz="1600" dirty="0"/>
          </a:p>
          <a:p>
            <a:pPr marL="0" indent="0">
              <a:spcBef>
                <a:spcPts val="1600"/>
              </a:spcBef>
              <a:buNone/>
            </a:pPr>
            <a:r>
              <a:rPr lang="en" sz="1600" u="sng">
                <a:solidFill>
                  <a:schemeClr val="hlink"/>
                </a:solidFill>
                <a:hlinkClick r:id="rId5"/>
              </a:rPr>
              <a:t>All CSS Selectors</a:t>
            </a:r>
            <a:r>
              <a:rPr lang="en" sz="1600"/>
              <a:t>: the CSS selectors specification page.</a:t>
            </a:r>
            <a:endParaRPr sz="1600" dirty="0"/>
          </a:p>
          <a:p>
            <a:pPr marL="0" indent="0">
              <a:spcBef>
                <a:spcPts val="1600"/>
              </a:spcBef>
              <a:buNone/>
            </a:pPr>
            <a:r>
              <a:rPr lang="en" sz="1600" u="sng">
                <a:solidFill>
                  <a:schemeClr val="hlink"/>
                </a:solidFill>
                <a:hlinkClick r:id="rId6"/>
              </a:rPr>
              <a:t>CSS Transition</a:t>
            </a:r>
            <a:r>
              <a:rPr lang="en" sz="1600"/>
              <a:t>: how to make animations just using CSS</a:t>
            </a:r>
            <a:endParaRPr sz="1600" dirty="0"/>
          </a:p>
          <a:p>
            <a:pPr marL="0" indent="0">
              <a:spcBef>
                <a:spcPts val="1600"/>
              </a:spcBef>
              <a:spcAft>
                <a:spcPts val="1600"/>
              </a:spcAft>
              <a:buNone/>
            </a:pPr>
            <a:r>
              <a:rPr lang="en" sz="1600" u="sng">
                <a:solidFill>
                  <a:schemeClr val="hlink"/>
                </a:solidFill>
                <a:hlinkClick r:id="rId7"/>
              </a:rPr>
              <a:t>TailwindCSS</a:t>
            </a:r>
            <a:r>
              <a:rPr lang="en" sz="1600"/>
              <a:t>: a CSS Framework</a:t>
            </a:r>
            <a:endParaRP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4"/>
          <p:cNvSpPr txBox="1">
            <a:spLocks noGrp="1"/>
          </p:cNvSpPr>
          <p:nvPr>
            <p:ph type="title"/>
          </p:nvPr>
        </p:nvSpPr>
        <p:spPr>
          <a:xfrm>
            <a:off x="1752600" y="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Technologies</a:t>
            </a:r>
            <a:endParaRPr dirty="0">
              <a:solidFill>
                <a:srgbClr val="FFFF00"/>
              </a:solidFill>
            </a:endParaRPr>
          </a:p>
        </p:txBody>
      </p:sp>
      <p:sp>
        <p:nvSpPr>
          <p:cNvPr id="343" name="Google Shape;343;p54"/>
          <p:cNvSpPr txBox="1">
            <a:spLocks noGrp="1"/>
          </p:cNvSpPr>
          <p:nvPr>
            <p:ph type="body" idx="1"/>
          </p:nvPr>
        </p:nvSpPr>
        <p:spPr>
          <a:xfrm>
            <a:off x="457200" y="2199694"/>
            <a:ext cx="4671300" cy="183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indent="-533400">
              <a:spcBef>
                <a:spcPts val="1600"/>
              </a:spcBef>
              <a:spcAft>
                <a:spcPts val="1600"/>
              </a:spcAft>
              <a:buSzPts val="4800"/>
            </a:pPr>
            <a:r>
              <a:rPr lang="en" sz="4800" dirty="0">
                <a:solidFill>
                  <a:srgbClr val="F1C232"/>
                </a:solidFill>
              </a:rPr>
              <a:t>Javascript</a:t>
            </a:r>
            <a:endParaRPr sz="4800" dirty="0">
              <a:solidFill>
                <a:srgbClr val="F1C232"/>
              </a:solidFill>
            </a:endParaRPr>
          </a:p>
        </p:txBody>
      </p:sp>
      <p:pic>
        <p:nvPicPr>
          <p:cNvPr id="344" name="Google Shape;344;p54"/>
          <p:cNvPicPr preferRelativeResize="0"/>
          <p:nvPr/>
        </p:nvPicPr>
        <p:blipFill>
          <a:blip r:embed="rId3">
            <a:alphaModFix/>
          </a:blip>
          <a:stretch>
            <a:fillRect/>
          </a:stretch>
        </p:blipFill>
        <p:spPr>
          <a:xfrm>
            <a:off x="4117626" y="1252301"/>
            <a:ext cx="4593949" cy="250370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5"/>
          <p:cNvSpPr txBox="1">
            <a:spLocks noGrp="1"/>
          </p:cNvSpPr>
          <p:nvPr>
            <p:ph type="title"/>
          </p:nvPr>
        </p:nvSpPr>
        <p:spPr>
          <a:xfrm>
            <a:off x="1524000" y="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Interactivity</a:t>
            </a:r>
            <a:endParaRPr dirty="0">
              <a:solidFill>
                <a:srgbClr val="FFFF00"/>
              </a:solidFill>
            </a:endParaRPr>
          </a:p>
        </p:txBody>
      </p:sp>
      <p:sp>
        <p:nvSpPr>
          <p:cNvPr id="350" name="Google Shape;350;p55"/>
          <p:cNvSpPr txBox="1">
            <a:spLocks noGrp="1"/>
          </p:cNvSpPr>
          <p:nvPr>
            <p:ph type="body" idx="1"/>
          </p:nvPr>
        </p:nvSpPr>
        <p:spPr>
          <a:xfrm>
            <a:off x="152400" y="914400"/>
            <a:ext cx="4953000" cy="45720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2400" dirty="0"/>
              <a:t>Once the web was already being used they realize people wanted to interact with the websites in a more meaningful way.</a:t>
            </a:r>
            <a:endParaRPr sz="2400" dirty="0"/>
          </a:p>
          <a:p>
            <a:pPr marL="0" indent="0">
              <a:spcBef>
                <a:spcPts val="1600"/>
              </a:spcBef>
              <a:buNone/>
            </a:pPr>
            <a:r>
              <a:rPr lang="en" sz="2400" dirty="0"/>
              <a:t>So they added an Interpreter to execute a script language that could modify the content of the web dynamically.</a:t>
            </a:r>
            <a:endParaRPr sz="2400" dirty="0"/>
          </a:p>
          <a:p>
            <a:pPr marL="0" indent="0">
              <a:spcBef>
                <a:spcPts val="1600"/>
              </a:spcBef>
              <a:spcAft>
                <a:spcPts val="1600"/>
              </a:spcAft>
              <a:buNone/>
            </a:pPr>
            <a:r>
              <a:rPr lang="en" sz="2400" dirty="0"/>
              <a:t>Brendan Eich was tasked to develop it in one week </a:t>
            </a:r>
            <a:r>
              <a:rPr lang="en" dirty="0"/>
              <a:t>and it has become one of the most important languages.</a:t>
            </a:r>
            <a:endParaRPr dirty="0"/>
          </a:p>
        </p:txBody>
      </p:sp>
      <p:pic>
        <p:nvPicPr>
          <p:cNvPr id="351" name="Google Shape;351;p55"/>
          <p:cNvPicPr preferRelativeResize="0"/>
          <p:nvPr/>
        </p:nvPicPr>
        <p:blipFill>
          <a:blip r:embed="rId3">
            <a:alphaModFix/>
          </a:blip>
          <a:stretch>
            <a:fillRect/>
          </a:stretch>
        </p:blipFill>
        <p:spPr>
          <a:xfrm>
            <a:off x="4791001" y="1760674"/>
            <a:ext cx="4200599" cy="3420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6"/>
          <p:cNvSpPr txBox="1">
            <a:spLocks noGrp="1"/>
          </p:cNvSpPr>
          <p:nvPr>
            <p:ph type="title"/>
          </p:nvPr>
        </p:nvSpPr>
        <p:spPr>
          <a:xfrm>
            <a:off x="1600200" y="1524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Javascript</a:t>
            </a:r>
            <a:endParaRPr dirty="0">
              <a:solidFill>
                <a:srgbClr val="FFFF00"/>
              </a:solidFill>
            </a:endParaRPr>
          </a:p>
        </p:txBody>
      </p:sp>
      <p:sp>
        <p:nvSpPr>
          <p:cNvPr id="357" name="Google Shape;357;p56"/>
          <p:cNvSpPr txBox="1">
            <a:spLocks noGrp="1"/>
          </p:cNvSpPr>
          <p:nvPr>
            <p:ph type="body" idx="1"/>
          </p:nvPr>
        </p:nvSpPr>
        <p:spPr>
          <a:xfrm>
            <a:off x="304800" y="1608750"/>
            <a:ext cx="5422200" cy="403005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800" dirty="0"/>
              <a:t>A regular programming language, </a:t>
            </a:r>
            <a:r>
              <a:rPr lang="en" sz="1800" dirty="0">
                <a:solidFill>
                  <a:srgbClr val="D9EAD3"/>
                </a:solidFill>
              </a:rPr>
              <a:t>easy to start</a:t>
            </a:r>
            <a:r>
              <a:rPr lang="en" sz="1800" dirty="0"/>
              <a:t>, </a:t>
            </a:r>
            <a:r>
              <a:rPr lang="en" sz="1800" dirty="0">
                <a:solidFill>
                  <a:srgbClr val="EA9999"/>
                </a:solidFill>
              </a:rPr>
              <a:t>hard to master</a:t>
            </a:r>
            <a:r>
              <a:rPr lang="en" sz="1800" dirty="0"/>
              <a:t>.</a:t>
            </a:r>
            <a:endParaRPr sz="1800" dirty="0"/>
          </a:p>
          <a:p>
            <a:pPr marL="0" indent="0">
              <a:spcBef>
                <a:spcPts val="1600"/>
              </a:spcBef>
              <a:buNone/>
            </a:pPr>
            <a:r>
              <a:rPr lang="en" sz="1800" dirty="0"/>
              <a:t>Allows to give some </a:t>
            </a:r>
            <a:r>
              <a:rPr lang="en" sz="1800" dirty="0">
                <a:solidFill>
                  <a:srgbClr val="FFE599"/>
                </a:solidFill>
              </a:rPr>
              <a:t>interactivity </a:t>
            </a:r>
            <a:r>
              <a:rPr lang="en" sz="1800" dirty="0"/>
              <a:t>to the elements on the web.</a:t>
            </a:r>
            <a:endParaRPr sz="1800" dirty="0"/>
          </a:p>
          <a:p>
            <a:pPr marL="0" indent="0">
              <a:spcBef>
                <a:spcPts val="1600"/>
              </a:spcBef>
              <a:buClr>
                <a:schemeClr val="dk1"/>
              </a:buClr>
              <a:buSzPts val="1100"/>
              <a:buNone/>
            </a:pPr>
            <a:r>
              <a:rPr lang="en" sz="1800" dirty="0"/>
              <a:t>Syntax similar to C or Java but with no types.</a:t>
            </a:r>
            <a:endParaRPr sz="1800" dirty="0"/>
          </a:p>
          <a:p>
            <a:pPr marL="0" indent="0">
              <a:spcBef>
                <a:spcPts val="1600"/>
              </a:spcBef>
              <a:buNone/>
            </a:pPr>
            <a:r>
              <a:rPr lang="en" sz="1800" dirty="0"/>
              <a:t>You can change the content of the HTML or the CSS applied to an element.</a:t>
            </a:r>
            <a:endParaRPr sz="1800" dirty="0"/>
          </a:p>
          <a:p>
            <a:pPr marL="0" indent="0">
              <a:spcBef>
                <a:spcPts val="1600"/>
              </a:spcBef>
              <a:spcAft>
                <a:spcPts val="1600"/>
              </a:spcAft>
              <a:buNone/>
            </a:pPr>
            <a:r>
              <a:rPr lang="en" sz="1800" dirty="0"/>
              <a:t>You can even send or retrieve information from the internet to update the content of the web without reloading the page</a:t>
            </a:r>
            <a:r>
              <a:rPr lang="en" sz="1600" dirty="0"/>
              <a:t>.</a:t>
            </a:r>
            <a:endParaRPr sz="1600" dirty="0"/>
          </a:p>
        </p:txBody>
      </p:sp>
      <p:sp>
        <p:nvSpPr>
          <p:cNvPr id="358" name="Google Shape;358;p56"/>
          <p:cNvSpPr txBox="1">
            <a:spLocks noGrp="1"/>
          </p:cNvSpPr>
          <p:nvPr>
            <p:ph type="body" idx="1"/>
          </p:nvPr>
        </p:nvSpPr>
        <p:spPr>
          <a:xfrm>
            <a:off x="5960025" y="1962100"/>
            <a:ext cx="2974500" cy="3819300"/>
          </a:xfrm>
          <a:prstGeom prst="rect">
            <a:avLst/>
          </a:prstGeom>
          <a:solidFill>
            <a:srgbClr val="000000"/>
          </a:solidFill>
        </p:spPr>
        <p:txBody>
          <a:bodyPr spcFirstLastPara="1" vert="horz" wrap="square" lIns="91425" tIns="91425" rIns="91425" bIns="91425" numCol="1" anchor="t" anchorCtr="0" compatLnSpc="1">
            <a:prstTxWarp prst="textNoShape">
              <a:avLst/>
            </a:prstTxWarp>
            <a:noAutofit/>
          </a:bodyPr>
          <a:lstStyle/>
          <a:p>
            <a:pPr marL="0" indent="0">
              <a:lnSpc>
                <a:spcPct val="115000"/>
              </a:lnSpc>
              <a:buNone/>
            </a:pPr>
            <a:r>
              <a:rPr lang="en" sz="1500" dirty="0">
                <a:solidFill>
                  <a:schemeClr val="bg1"/>
                </a:solidFill>
                <a:latin typeface="Consolas"/>
                <a:ea typeface="Consolas"/>
                <a:cs typeface="Consolas"/>
                <a:sym typeface="Consolas"/>
              </a:rPr>
              <a:t>var my_number = 10;</a:t>
            </a:r>
            <a:br>
              <a:rPr lang="en" sz="1500" dirty="0">
                <a:solidFill>
                  <a:schemeClr val="bg1"/>
                </a:solidFill>
                <a:latin typeface="Consolas"/>
                <a:ea typeface="Consolas"/>
                <a:cs typeface="Consolas"/>
                <a:sym typeface="Consolas"/>
              </a:rPr>
            </a:br>
            <a:br>
              <a:rPr lang="en" sz="1500" dirty="0">
                <a:solidFill>
                  <a:schemeClr val="bg1"/>
                </a:solidFill>
                <a:latin typeface="Consolas"/>
                <a:ea typeface="Consolas"/>
                <a:cs typeface="Consolas"/>
                <a:sym typeface="Consolas"/>
              </a:rPr>
            </a:br>
            <a:r>
              <a:rPr lang="en" sz="1500" dirty="0">
                <a:solidFill>
                  <a:schemeClr val="bg1"/>
                </a:solidFill>
                <a:latin typeface="Consolas"/>
                <a:ea typeface="Consolas"/>
                <a:cs typeface="Consolas"/>
                <a:sym typeface="Consolas"/>
              </a:rPr>
              <a:t>function say( str )</a:t>
            </a:r>
            <a:br>
              <a:rPr lang="en" sz="1500" dirty="0">
                <a:solidFill>
                  <a:schemeClr val="bg1"/>
                </a:solidFill>
                <a:latin typeface="Consolas"/>
                <a:ea typeface="Consolas"/>
                <a:cs typeface="Consolas"/>
                <a:sym typeface="Consolas"/>
              </a:rPr>
            </a:br>
            <a:r>
              <a:rPr lang="en" sz="1500" dirty="0">
                <a:solidFill>
                  <a:schemeClr val="bg1"/>
                </a:solidFill>
                <a:latin typeface="Consolas"/>
                <a:ea typeface="Consolas"/>
                <a:cs typeface="Consolas"/>
                <a:sym typeface="Consolas"/>
              </a:rPr>
              <a:t>{</a:t>
            </a:r>
            <a:br>
              <a:rPr lang="en" sz="1500" dirty="0">
                <a:solidFill>
                  <a:schemeClr val="bg1"/>
                </a:solidFill>
                <a:latin typeface="Consolas"/>
                <a:ea typeface="Consolas"/>
                <a:cs typeface="Consolas"/>
                <a:sym typeface="Consolas"/>
              </a:rPr>
            </a:br>
            <a:r>
              <a:rPr lang="en" sz="1500" dirty="0">
                <a:solidFill>
                  <a:schemeClr val="bg1"/>
                </a:solidFill>
                <a:latin typeface="Consolas"/>
                <a:ea typeface="Consolas"/>
                <a:cs typeface="Consolas"/>
                <a:sym typeface="Consolas"/>
              </a:rPr>
              <a:t>	console.log( str );</a:t>
            </a:r>
            <a:br>
              <a:rPr lang="en" sz="1500" dirty="0">
                <a:solidFill>
                  <a:schemeClr val="bg1"/>
                </a:solidFill>
                <a:latin typeface="Consolas"/>
                <a:ea typeface="Consolas"/>
                <a:cs typeface="Consolas"/>
                <a:sym typeface="Consolas"/>
              </a:rPr>
            </a:br>
            <a:r>
              <a:rPr lang="en" sz="1500" dirty="0">
                <a:solidFill>
                  <a:schemeClr val="bg1"/>
                </a:solidFill>
                <a:latin typeface="Consolas"/>
                <a:ea typeface="Consolas"/>
                <a:cs typeface="Consolas"/>
                <a:sym typeface="Consolas"/>
              </a:rPr>
              <a:t>}</a:t>
            </a:r>
            <a:endParaRPr sz="1500" dirty="0">
              <a:solidFill>
                <a:schemeClr val="bg1"/>
              </a:solidFill>
              <a:latin typeface="Consolas"/>
              <a:ea typeface="Consolas"/>
              <a:cs typeface="Consolas"/>
              <a:sym typeface="Consolas"/>
            </a:endParaRPr>
          </a:p>
          <a:p>
            <a:pPr marL="0" indent="0">
              <a:lnSpc>
                <a:spcPct val="115000"/>
              </a:lnSpc>
              <a:spcBef>
                <a:spcPts val="1600"/>
              </a:spcBef>
              <a:spcAft>
                <a:spcPts val="1600"/>
              </a:spcAft>
              <a:buNone/>
            </a:pPr>
            <a:r>
              <a:rPr lang="en" sz="1500" dirty="0">
                <a:solidFill>
                  <a:schemeClr val="bg1"/>
                </a:solidFill>
                <a:latin typeface="Consolas"/>
                <a:ea typeface="Consolas"/>
                <a:cs typeface="Consolas"/>
                <a:sym typeface="Consolas"/>
              </a:rPr>
              <a:t>say("hello");</a:t>
            </a:r>
            <a:endParaRPr sz="1500" dirty="0">
              <a:solidFill>
                <a:schemeClr val="bg1"/>
              </a:solidFill>
              <a:latin typeface="Consolas"/>
              <a:ea typeface="Consolas"/>
              <a:cs typeface="Consolas"/>
              <a:sym typeface="Consola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C549-55B5-4661-9A7D-DDAE71F4829C}"/>
              </a:ext>
            </a:extLst>
          </p:cNvPr>
          <p:cNvSpPr>
            <a:spLocks noGrp="1"/>
          </p:cNvSpPr>
          <p:nvPr>
            <p:ph type="title"/>
          </p:nvPr>
        </p:nvSpPr>
        <p:spPr>
          <a:xfrm>
            <a:off x="500558" y="115577"/>
            <a:ext cx="8520600" cy="763600"/>
          </a:xfrm>
        </p:spPr>
        <p:txBody>
          <a:bodyPr/>
          <a:lstStyle/>
          <a:p>
            <a:r>
              <a:rPr lang="en-US" dirty="0">
                <a:solidFill>
                  <a:srgbClr val="FFFF00"/>
                </a:solidFill>
              </a:rPr>
              <a:t>What is </a:t>
            </a:r>
            <a:r>
              <a:rPr lang="en-US" dirty="0" err="1">
                <a:solidFill>
                  <a:srgbClr val="FFFF00"/>
                </a:solidFill>
              </a:rPr>
              <a:t>Javascript</a:t>
            </a:r>
            <a:r>
              <a:rPr lang="en-US" dirty="0">
                <a:solidFill>
                  <a:srgbClr val="FFFF00"/>
                </a:solidFill>
              </a:rPr>
              <a:t>?</a:t>
            </a:r>
            <a:endParaRPr lang="en-IN" dirty="0">
              <a:solidFill>
                <a:srgbClr val="FFFF00"/>
              </a:solidFill>
            </a:endParaRPr>
          </a:p>
        </p:txBody>
      </p:sp>
      <p:sp>
        <p:nvSpPr>
          <p:cNvPr id="3" name="Text Placeholder 2">
            <a:extLst>
              <a:ext uri="{FF2B5EF4-FFF2-40B4-BE49-F238E27FC236}">
                <a16:creationId xmlns:a16="http://schemas.microsoft.com/office/drawing/2014/main" id="{36A0ED64-124E-4B72-B70D-180719C00308}"/>
              </a:ext>
            </a:extLst>
          </p:cNvPr>
          <p:cNvSpPr>
            <a:spLocks noGrp="1"/>
          </p:cNvSpPr>
          <p:nvPr>
            <p:ph type="body" idx="1"/>
          </p:nvPr>
        </p:nvSpPr>
        <p:spPr>
          <a:xfrm>
            <a:off x="311700" y="869120"/>
            <a:ext cx="8679900" cy="4922079"/>
          </a:xfrm>
        </p:spPr>
        <p:txBody>
          <a:bodyPr/>
          <a:lstStyle/>
          <a:p>
            <a:r>
              <a:rPr lang="en-US" dirty="0"/>
              <a:t>a lightweight programming language ("scripting language")</a:t>
            </a:r>
          </a:p>
          <a:p>
            <a:pPr lvl="1"/>
            <a:r>
              <a:rPr lang="en-US" dirty="0"/>
              <a:t>used to make web pages interactive</a:t>
            </a:r>
          </a:p>
          <a:p>
            <a:pPr lvl="1"/>
            <a:r>
              <a:rPr lang="en-US" dirty="0"/>
              <a:t>insert dynamic text into HTML (ex: user name)</a:t>
            </a:r>
          </a:p>
          <a:p>
            <a:pPr lvl="1"/>
            <a:r>
              <a:rPr lang="en-US" b="1" dirty="0"/>
              <a:t>react to events </a:t>
            </a:r>
            <a:r>
              <a:rPr lang="en-US" dirty="0"/>
              <a:t>(ex: page load user click)get information about a user's computer (ex: browser type)</a:t>
            </a:r>
          </a:p>
          <a:p>
            <a:pPr lvl="1"/>
            <a:r>
              <a:rPr lang="en-US" dirty="0"/>
              <a:t>perform calculations on user's computer (ex: form validation)</a:t>
            </a:r>
          </a:p>
          <a:p>
            <a:r>
              <a:rPr lang="en-US" dirty="0"/>
              <a:t>a web standard (supported by all browsers)</a:t>
            </a:r>
          </a:p>
          <a:p>
            <a:r>
              <a:rPr lang="en-US" dirty="0"/>
              <a:t>NOT related to Java other than by name and some syntactic similarities 	</a:t>
            </a:r>
          </a:p>
          <a:p>
            <a:pPr lvl="1"/>
            <a:endParaRPr lang="en-US" dirty="0"/>
          </a:p>
          <a:p>
            <a:endParaRPr lang="en-IN" dirty="0"/>
          </a:p>
        </p:txBody>
      </p:sp>
    </p:spTree>
    <p:extLst>
      <p:ext uri="{BB962C8B-B14F-4D97-AF65-F5344CB8AC3E}">
        <p14:creationId xmlns:p14="http://schemas.microsoft.com/office/powerpoint/2010/main" val="4042693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00"/>
                </a:solidFill>
              </a:rPr>
              <a:t>Javascript</a:t>
            </a:r>
            <a:r>
              <a:rPr lang="en-US" dirty="0">
                <a:solidFill>
                  <a:srgbClr val="FFFF00"/>
                </a:solidFill>
              </a:rPr>
              <a:t> </a:t>
            </a:r>
            <a:r>
              <a:rPr lang="en-US" dirty="0" err="1">
                <a:solidFill>
                  <a:srgbClr val="FFFF00"/>
                </a:solidFill>
              </a:rPr>
              <a:t>vs</a:t>
            </a:r>
            <a:r>
              <a:rPr lang="en-US" dirty="0">
                <a:solidFill>
                  <a:srgbClr val="FFFF00"/>
                </a:solidFill>
              </a:rPr>
              <a:t> Java</a:t>
            </a:r>
          </a:p>
        </p:txBody>
      </p:sp>
      <p:sp>
        <p:nvSpPr>
          <p:cNvPr id="3" name="Content Placeholder 2"/>
          <p:cNvSpPr>
            <a:spLocks noGrp="1"/>
          </p:cNvSpPr>
          <p:nvPr>
            <p:ph sz="quarter" idx="1"/>
          </p:nvPr>
        </p:nvSpPr>
        <p:spPr/>
        <p:txBody>
          <a:bodyPr/>
          <a:lstStyle/>
          <a:p>
            <a:r>
              <a:rPr lang="en-US" dirty="0"/>
              <a:t>interpreted, not compiled</a:t>
            </a:r>
          </a:p>
          <a:p>
            <a:r>
              <a:rPr lang="en-US" dirty="0"/>
              <a:t>more relaxed syntax and rules</a:t>
            </a:r>
          </a:p>
          <a:p>
            <a:pPr lvl="1"/>
            <a:r>
              <a:rPr lang="en-US" dirty="0"/>
              <a:t>fewer and "looser" data types</a:t>
            </a:r>
          </a:p>
          <a:p>
            <a:pPr lvl="1"/>
            <a:r>
              <a:rPr lang="en-US" dirty="0"/>
              <a:t>variables don't need to be declared</a:t>
            </a:r>
          </a:p>
          <a:p>
            <a:pPr lvl="1"/>
            <a:r>
              <a:rPr lang="en-US" dirty="0"/>
              <a:t>errors often silent (few exceptions)</a:t>
            </a:r>
          </a:p>
          <a:p>
            <a:r>
              <a:rPr lang="en-US" dirty="0"/>
              <a:t>key construct is the function rather than the class</a:t>
            </a:r>
          </a:p>
          <a:p>
            <a:pPr lvl="1"/>
            <a:r>
              <a:rPr lang="en-US" dirty="0"/>
              <a:t>"first-class" functions are used in many situations</a:t>
            </a:r>
          </a:p>
          <a:p>
            <a:r>
              <a:rPr lang="en-US" dirty="0"/>
              <a:t>contained within a web page and integrates with its HTML/CSS content 	</a:t>
            </a:r>
          </a:p>
        </p:txBody>
      </p:sp>
      <p:sp>
        <p:nvSpPr>
          <p:cNvPr id="4" name="Footer Placeholder 3"/>
          <p:cNvSpPr>
            <a:spLocks noGrp="1"/>
          </p:cNvSpPr>
          <p:nvPr>
            <p:ph type="ftr" sz="quarter" idx="11"/>
          </p:nvPr>
        </p:nvSpPr>
        <p:spPr>
          <a:xfrm>
            <a:off x="609600" y="6248400"/>
            <a:ext cx="5421313" cy="365125"/>
          </a:xfrm>
          <a:prstGeom prst="rect">
            <a:avLst/>
          </a:prstGeom>
        </p:spPr>
        <p:txBody>
          <a:bodyPr vert="horz" anchor="ctr"/>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CS380</a:t>
            </a:r>
            <a:endParaRPr lang="en-US" dirty="0"/>
          </a:p>
        </p:txBody>
      </p:sp>
      <p:sp>
        <p:nvSpPr>
          <p:cNvPr id="5" name="Slide Number Placeholder 4"/>
          <p:cNvSpPr>
            <a:spLocks noGrp="1"/>
          </p:cNvSpPr>
          <p:nvPr>
            <p:ph type="sldNum" sz="quarter" idx="12"/>
          </p:nvPr>
        </p:nvSpPr>
        <p:spPr>
          <a:xfrm>
            <a:off x="0" y="1271588"/>
            <a:ext cx="533400" cy="244475"/>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79743-7B81-4FB7-A3E2-1ACEC99CD8CF}" type="slidenum">
              <a:rPr lang="en-US" smtClean="0"/>
              <a:pPr/>
              <a:t>35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955" y="1524001"/>
            <a:ext cx="168204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334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Linking to a JavaScript file: </a:t>
            </a:r>
            <a:r>
              <a:rPr lang="en-US" sz="3600" dirty="0">
                <a:solidFill>
                  <a:srgbClr val="FFFF00"/>
                </a:solidFill>
                <a:latin typeface="Courier New" pitchFamily="49" charset="0"/>
                <a:cs typeface="Courier New" pitchFamily="49" charset="0"/>
              </a:rPr>
              <a:t>script</a:t>
            </a:r>
          </a:p>
        </p:txBody>
      </p:sp>
      <p:sp>
        <p:nvSpPr>
          <p:cNvPr id="3" name="Content Placeholder 2"/>
          <p:cNvSpPr>
            <a:spLocks noGrp="1"/>
          </p:cNvSpPr>
          <p:nvPr>
            <p:ph sz="quarter" idx="1"/>
          </p:nvPr>
        </p:nvSpPr>
        <p:spPr>
          <a:xfrm>
            <a:off x="612648" y="2514600"/>
            <a:ext cx="8153400" cy="1219200"/>
          </a:xfrm>
        </p:spPr>
        <p:txBody>
          <a:bodyPr/>
          <a:lstStyle/>
          <a:p>
            <a:r>
              <a:rPr lang="en-US" dirty="0"/>
              <a:t>script tag should be placed in HTML page's head</a:t>
            </a:r>
          </a:p>
          <a:p>
            <a:r>
              <a:rPr lang="en-US" dirty="0"/>
              <a:t>script code is stored in a separate .</a:t>
            </a:r>
            <a:r>
              <a:rPr lang="en-US" dirty="0" err="1"/>
              <a:t>js</a:t>
            </a:r>
            <a:r>
              <a:rPr lang="en-US" dirty="0"/>
              <a:t> file</a:t>
            </a:r>
          </a:p>
          <a:p>
            <a:r>
              <a:rPr lang="en-US" dirty="0"/>
              <a:t>JS code can be placed directly in the HTML file's body or head (like CSS)</a:t>
            </a:r>
          </a:p>
          <a:p>
            <a:pPr lvl="1"/>
            <a:r>
              <a:rPr lang="en-US" dirty="0"/>
              <a:t>but this is bad style (should separate content, presentation, and behavior</a:t>
            </a:r>
            <a:endParaRPr lang="en-US" dirty="0">
              <a:latin typeface="Courier New" pitchFamily="49" charset="0"/>
              <a:cs typeface="Courier New" pitchFamily="49" charset="0"/>
            </a:endParaRPr>
          </a:p>
        </p:txBody>
      </p:sp>
      <p:sp>
        <p:nvSpPr>
          <p:cNvPr id="4" name="Footer Placeholder 3"/>
          <p:cNvSpPr>
            <a:spLocks noGrp="1"/>
          </p:cNvSpPr>
          <p:nvPr>
            <p:ph type="ftr" sz="quarter" idx="11"/>
          </p:nvPr>
        </p:nvSpPr>
        <p:spPr>
          <a:xfrm>
            <a:off x="609600" y="6248400"/>
            <a:ext cx="5421313" cy="365125"/>
          </a:xfrm>
          <a:prstGeom prst="rect">
            <a:avLst/>
          </a:prstGeom>
        </p:spPr>
        <p:txBody>
          <a:bodyPr vert="horz" anchor="ctr"/>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CS380</a:t>
            </a:r>
            <a:endParaRPr lang="en-US" dirty="0"/>
          </a:p>
        </p:txBody>
      </p:sp>
      <p:sp>
        <p:nvSpPr>
          <p:cNvPr id="5" name="Slide Number Placeholder 4"/>
          <p:cNvSpPr>
            <a:spLocks noGrp="1"/>
          </p:cNvSpPr>
          <p:nvPr>
            <p:ph type="sldNum" sz="quarter" idx="12"/>
          </p:nvPr>
        </p:nvSpPr>
        <p:spPr>
          <a:xfrm>
            <a:off x="0" y="1271588"/>
            <a:ext cx="533400" cy="244475"/>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79743-7B81-4FB7-A3E2-1ACEC99CD8CF}" type="slidenum">
              <a:rPr lang="en-US" smtClean="0"/>
              <a:pPr/>
              <a:t>36</a:t>
            </a:fld>
            <a:endParaRPr lang="en-US"/>
          </a:p>
        </p:txBody>
      </p:sp>
      <p:sp>
        <p:nvSpPr>
          <p:cNvPr id="6" name="TextBox 5"/>
          <p:cNvSpPr txBox="1"/>
          <p:nvPr/>
        </p:nvSpPr>
        <p:spPr>
          <a:xfrm>
            <a:off x="609600" y="1752600"/>
            <a:ext cx="8153400" cy="646331"/>
          </a:xfrm>
          <a:prstGeom prst="rect">
            <a:avLst/>
          </a:prstGeom>
          <a:solidFill>
            <a:schemeClr val="accent6">
              <a:lumMod val="40000"/>
              <a:lumOff val="60000"/>
            </a:schemeClr>
          </a:solidFill>
          <a:ln w="19050">
            <a:solidFill>
              <a:schemeClr val="tx1"/>
            </a:solidFill>
          </a:ln>
        </p:spPr>
        <p:txBody>
          <a:bodyPr wrap="square" rtlCol="0">
            <a:spAutoFit/>
          </a:bodyPr>
          <a:lstStyle/>
          <a:p>
            <a:r>
              <a:rPr lang="en-US" dirty="0">
                <a:latin typeface="Courier New" pitchFamily="49" charset="0"/>
                <a:cs typeface="Courier New" pitchFamily="49" charset="0"/>
              </a:rPr>
              <a:t>&lt;script </a:t>
            </a:r>
            <a:r>
              <a:rPr lang="en-US" dirty="0" err="1">
                <a:latin typeface="Courier New" pitchFamily="49" charset="0"/>
                <a:cs typeface="Courier New" pitchFamily="49" charset="0"/>
              </a:rPr>
              <a:t>src</a:t>
            </a:r>
            <a:r>
              <a:rPr lang="en-US" dirty="0">
                <a:latin typeface="Courier New" pitchFamily="49" charset="0"/>
                <a:cs typeface="Courier New" pitchFamily="49" charset="0"/>
              </a:rPr>
              <a:t>="filename" type="text/</a:t>
            </a:r>
            <a:r>
              <a:rPr lang="en-US" dirty="0" err="1">
                <a:latin typeface="Courier New" pitchFamily="49" charset="0"/>
                <a:cs typeface="Courier New" pitchFamily="49" charset="0"/>
              </a:rPr>
              <a:t>javascript</a:t>
            </a:r>
            <a:r>
              <a:rPr lang="en-US" dirty="0">
                <a:latin typeface="Courier New" pitchFamily="49" charset="0"/>
                <a:cs typeface="Courier New" pitchFamily="49" charset="0"/>
              </a:rPr>
              <a:t>"&gt;&lt;/script&gt;</a:t>
            </a:r>
            <a:r>
              <a:rPr lang="en-US" dirty="0">
                <a:latin typeface="Consolas" pitchFamily="49" charset="0"/>
                <a:cs typeface="Consolas" pitchFamily="49" charset="0"/>
              </a:rPr>
              <a:t>							        </a:t>
            </a:r>
            <a:r>
              <a:rPr lang="en-US" i="1" dirty="0">
                <a:solidFill>
                  <a:schemeClr val="tx1">
                    <a:lumMod val="50000"/>
                    <a:lumOff val="50000"/>
                  </a:schemeClr>
                </a:solidFill>
                <a:latin typeface="Consolas" pitchFamily="49" charset="0"/>
                <a:cs typeface="Consolas" pitchFamily="49" charset="0"/>
              </a:rPr>
              <a:t>HTML</a:t>
            </a:r>
          </a:p>
        </p:txBody>
      </p:sp>
    </p:spTree>
    <p:extLst>
      <p:ext uri="{BB962C8B-B14F-4D97-AF65-F5344CB8AC3E}">
        <p14:creationId xmlns:p14="http://schemas.microsoft.com/office/powerpoint/2010/main" val="2897250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Event-driven programming</a:t>
            </a:r>
            <a:endParaRPr lang="en-US" sz="4000" dirty="0">
              <a:solidFill>
                <a:srgbClr val="FFFF00"/>
              </a:solidFill>
              <a:latin typeface="Courier New" pitchFamily="49" charset="0"/>
              <a:cs typeface="Courier New" pitchFamily="49" charset="0"/>
            </a:endParaRPr>
          </a:p>
        </p:txBody>
      </p:sp>
      <p:sp>
        <p:nvSpPr>
          <p:cNvPr id="5" name="Slide Number Placeholder 4"/>
          <p:cNvSpPr>
            <a:spLocks noGrp="1"/>
          </p:cNvSpPr>
          <p:nvPr>
            <p:ph type="sldNum" sz="quarter" idx="12"/>
          </p:nvPr>
        </p:nvSpPr>
        <p:spPr>
          <a:xfrm>
            <a:off x="0" y="1271588"/>
            <a:ext cx="533400" cy="244475"/>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79743-7B81-4FB7-A3E2-1ACEC99CD8CF}" type="slidenum">
              <a:rPr lang="en-US" smtClean="0"/>
              <a:pPr/>
              <a:t>37</a:t>
            </a:fld>
            <a:endParaRPr lang="en-US"/>
          </a:p>
        </p:txBody>
      </p:sp>
      <p:sp>
        <p:nvSpPr>
          <p:cNvPr id="7" name="Content Placeholder 2"/>
          <p:cNvSpPr txBox="1">
            <a:spLocks/>
          </p:cNvSpPr>
          <p:nvPr/>
        </p:nvSpPr>
        <p:spPr bwMode="auto">
          <a:xfrm>
            <a:off x="533400" y="3352800"/>
            <a:ext cx="81534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split breaks apart a string into an array using a delimiter</a:t>
            </a:r>
          </a:p>
          <a:p>
            <a:pPr lvl="1"/>
            <a:r>
              <a:rPr lang="en-US" dirty="0"/>
              <a:t>can also be used with regular expressions (seen later)</a:t>
            </a:r>
          </a:p>
          <a:p>
            <a:r>
              <a:rPr lang="en-US" dirty="0"/>
              <a:t>join merges an array into a single string, placing a delimiter between them</a:t>
            </a:r>
            <a:endParaRPr lang="en-US" sz="1100" dirty="0">
              <a:latin typeface="Courier New" pitchFamily="49" charset="0"/>
              <a:cs typeface="Courier New" pitchFamily="49"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2666"/>
            <a:ext cx="9144000" cy="451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609600" y="6248400"/>
            <a:ext cx="5421313" cy="365125"/>
          </a:xfrm>
          <a:prstGeom prst="rect">
            <a:avLst/>
          </a:prstGeom>
        </p:spPr>
        <p:txBody>
          <a:bodyPr vert="horz" anchor="ctr"/>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CS380</a:t>
            </a:r>
          </a:p>
        </p:txBody>
      </p:sp>
    </p:spTree>
    <p:extLst>
      <p:ext uri="{BB962C8B-B14F-4D97-AF65-F5344CB8AC3E}">
        <p14:creationId xmlns:p14="http://schemas.microsoft.com/office/powerpoint/2010/main" val="894245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 JavaScript statement: </a:t>
            </a:r>
            <a:r>
              <a:rPr lang="en-US" sz="4000" dirty="0">
                <a:solidFill>
                  <a:srgbClr val="FFFF00"/>
                </a:solidFill>
                <a:latin typeface="Courier New" pitchFamily="49" charset="0"/>
                <a:cs typeface="Courier New" pitchFamily="49" charset="0"/>
              </a:rPr>
              <a:t>alert</a:t>
            </a:r>
          </a:p>
        </p:txBody>
      </p:sp>
      <p:sp>
        <p:nvSpPr>
          <p:cNvPr id="3" name="Content Placeholder 2"/>
          <p:cNvSpPr>
            <a:spLocks noGrp="1"/>
          </p:cNvSpPr>
          <p:nvPr>
            <p:ph sz="quarter" idx="1"/>
          </p:nvPr>
        </p:nvSpPr>
        <p:spPr>
          <a:xfrm>
            <a:off x="612648" y="4953000"/>
            <a:ext cx="8153400" cy="1219200"/>
          </a:xfrm>
        </p:spPr>
        <p:txBody>
          <a:bodyPr/>
          <a:lstStyle/>
          <a:p>
            <a:r>
              <a:rPr lang="en-US" dirty="0"/>
              <a:t>a JS command that pops up a dialog box with a message</a:t>
            </a:r>
            <a:endParaRPr lang="en-US" dirty="0">
              <a:latin typeface="Courier New" pitchFamily="49" charset="0"/>
              <a:cs typeface="Courier New" pitchFamily="49" charset="0"/>
            </a:endParaRPr>
          </a:p>
        </p:txBody>
      </p:sp>
      <p:sp>
        <p:nvSpPr>
          <p:cNvPr id="4" name="Footer Placeholder 3"/>
          <p:cNvSpPr>
            <a:spLocks noGrp="1"/>
          </p:cNvSpPr>
          <p:nvPr>
            <p:ph type="ftr" sz="quarter" idx="11"/>
          </p:nvPr>
        </p:nvSpPr>
        <p:spPr>
          <a:xfrm>
            <a:off x="609600" y="6248400"/>
            <a:ext cx="5421313" cy="365125"/>
          </a:xfrm>
          <a:prstGeom prst="rect">
            <a:avLst/>
          </a:prstGeom>
        </p:spPr>
        <p:txBody>
          <a:bodyPr vert="horz" anchor="ctr"/>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CS380</a:t>
            </a:r>
            <a:endParaRPr lang="en-US" dirty="0"/>
          </a:p>
        </p:txBody>
      </p:sp>
      <p:sp>
        <p:nvSpPr>
          <p:cNvPr id="5" name="Slide Number Placeholder 4"/>
          <p:cNvSpPr>
            <a:spLocks noGrp="1"/>
          </p:cNvSpPr>
          <p:nvPr>
            <p:ph type="sldNum" sz="quarter" idx="12"/>
          </p:nvPr>
        </p:nvSpPr>
        <p:spPr>
          <a:xfrm>
            <a:off x="0" y="1271588"/>
            <a:ext cx="533400" cy="244475"/>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79743-7B81-4FB7-A3E2-1ACEC99CD8CF}" type="slidenum">
              <a:rPr lang="en-US" smtClean="0"/>
              <a:pPr/>
              <a:t>38</a:t>
            </a:fld>
            <a:endParaRPr lang="en-US"/>
          </a:p>
        </p:txBody>
      </p:sp>
      <p:sp>
        <p:nvSpPr>
          <p:cNvPr id="6" name="TextBox 5"/>
          <p:cNvSpPr txBox="1"/>
          <p:nvPr/>
        </p:nvSpPr>
        <p:spPr>
          <a:xfrm>
            <a:off x="609600" y="1600200"/>
            <a:ext cx="8153400" cy="646331"/>
          </a:xfrm>
          <a:prstGeom prst="rect">
            <a:avLst/>
          </a:prstGeom>
          <a:solidFill>
            <a:srgbClr val="F4F6A8"/>
          </a:solidFill>
          <a:ln w="19050">
            <a:solidFill>
              <a:schemeClr val="tx1"/>
            </a:solidFill>
          </a:ln>
        </p:spPr>
        <p:txBody>
          <a:bodyPr wrap="square" rtlCol="0">
            <a:spAutoFit/>
          </a:bodyPr>
          <a:lstStyle/>
          <a:p>
            <a:r>
              <a:rPr lang="en-US" dirty="0">
                <a:latin typeface="Courier New" pitchFamily="49" charset="0"/>
                <a:cs typeface="Courier New" pitchFamily="49" charset="0"/>
              </a:rPr>
              <a:t>alert("IE6 detected. Suck-mode enabled.");</a:t>
            </a:r>
            <a:r>
              <a:rPr lang="en-US" dirty="0">
                <a:latin typeface="Consolas" pitchFamily="49" charset="0"/>
                <a:cs typeface="Consolas" pitchFamily="49" charset="0"/>
              </a:rPr>
              <a:t>							        		</a:t>
            </a:r>
            <a:r>
              <a:rPr lang="en-US" i="1" dirty="0">
                <a:solidFill>
                  <a:schemeClr val="tx1">
                    <a:lumMod val="50000"/>
                    <a:lumOff val="50000"/>
                  </a:schemeClr>
                </a:solidFill>
                <a:latin typeface="Consolas" pitchFamily="49" charset="0"/>
                <a:cs typeface="Consolas" pitchFamily="49" charset="0"/>
              </a:rPr>
              <a:t>  JS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2390775"/>
            <a:ext cx="71532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229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1600200" y="11884"/>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Javascript: insert code</a:t>
            </a:r>
            <a:endParaRPr dirty="0">
              <a:solidFill>
                <a:srgbClr val="FFFF00"/>
              </a:solidFill>
            </a:endParaRPr>
          </a:p>
        </p:txBody>
      </p:sp>
      <p:sp>
        <p:nvSpPr>
          <p:cNvPr id="364" name="Google Shape;364;p57"/>
          <p:cNvSpPr txBox="1">
            <a:spLocks noGrp="1"/>
          </p:cNvSpPr>
          <p:nvPr>
            <p:ph type="body" idx="1"/>
          </p:nvPr>
        </p:nvSpPr>
        <p:spPr>
          <a:xfrm>
            <a:off x="457200" y="1371600"/>
            <a:ext cx="8229600" cy="37257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2000" dirty="0"/>
              <a:t>There is three ways to execute javascript code in a website:</a:t>
            </a:r>
            <a:endParaRPr sz="2000" dirty="0"/>
          </a:p>
          <a:p>
            <a:pPr indent="-330200">
              <a:spcBef>
                <a:spcPts val="1600"/>
              </a:spcBef>
              <a:buSzPts val="1600"/>
            </a:pPr>
            <a:r>
              <a:rPr lang="en" sz="2000" dirty="0">
                <a:solidFill>
                  <a:srgbClr val="FFE599"/>
                </a:solidFill>
              </a:rPr>
              <a:t>Embed </a:t>
            </a:r>
            <a:r>
              <a:rPr lang="en" sz="2000" dirty="0"/>
              <a:t>the code in the HTML using the &lt;script&gt; tag.</a:t>
            </a:r>
            <a:endParaRPr sz="2000" dirty="0"/>
          </a:p>
          <a:p>
            <a:pPr indent="0">
              <a:spcBef>
                <a:spcPts val="1600"/>
              </a:spcBef>
              <a:buNone/>
            </a:pPr>
            <a:r>
              <a:rPr lang="en" sz="2000" dirty="0">
                <a:solidFill>
                  <a:srgbClr val="6FA8DC"/>
                </a:solidFill>
                <a:latin typeface="Consolas"/>
                <a:ea typeface="Consolas"/>
                <a:cs typeface="Consolas"/>
                <a:sym typeface="Consolas"/>
              </a:rPr>
              <a:t>&lt;script&gt; </a:t>
            </a:r>
            <a:r>
              <a:rPr lang="en" sz="2000" dirty="0">
                <a:solidFill>
                  <a:srgbClr val="FF00FF"/>
                </a:solidFill>
                <a:latin typeface="Consolas"/>
                <a:ea typeface="Consolas"/>
                <a:cs typeface="Consolas"/>
                <a:sym typeface="Consolas"/>
              </a:rPr>
              <a:t>/* some code */</a:t>
            </a:r>
            <a:r>
              <a:rPr lang="en" sz="2000" dirty="0">
                <a:solidFill>
                  <a:srgbClr val="6FA8DC"/>
                </a:solidFill>
                <a:latin typeface="Consolas"/>
                <a:ea typeface="Consolas"/>
                <a:cs typeface="Consolas"/>
                <a:sym typeface="Consolas"/>
              </a:rPr>
              <a:t> &lt;/script&gt;</a:t>
            </a:r>
            <a:endParaRPr sz="2000" dirty="0">
              <a:solidFill>
                <a:srgbClr val="6FA8DC"/>
              </a:solidFill>
              <a:latin typeface="Consolas"/>
              <a:ea typeface="Consolas"/>
              <a:cs typeface="Consolas"/>
              <a:sym typeface="Consolas"/>
            </a:endParaRPr>
          </a:p>
          <a:p>
            <a:pPr indent="-330200">
              <a:spcBef>
                <a:spcPts val="1600"/>
              </a:spcBef>
              <a:buSzPts val="1600"/>
            </a:pPr>
            <a:r>
              <a:rPr lang="en" sz="2000" dirty="0">
                <a:solidFill>
                  <a:srgbClr val="FFE599"/>
                </a:solidFill>
              </a:rPr>
              <a:t>Import </a:t>
            </a:r>
            <a:r>
              <a:rPr lang="en" sz="2000" dirty="0"/>
              <a:t>a Javascript file using the &lt;script&gt; tag:</a:t>
            </a:r>
            <a:endParaRPr sz="2000" dirty="0"/>
          </a:p>
          <a:p>
            <a:pPr indent="0">
              <a:spcBef>
                <a:spcPts val="1600"/>
              </a:spcBef>
              <a:buNone/>
            </a:pPr>
            <a:r>
              <a:rPr lang="en" sz="2000" dirty="0">
                <a:solidFill>
                  <a:srgbClr val="6FA8DC"/>
                </a:solidFill>
                <a:latin typeface="Consolas"/>
                <a:ea typeface="Consolas"/>
                <a:cs typeface="Consolas"/>
                <a:sym typeface="Consolas"/>
              </a:rPr>
              <a:t>&lt;script src="</a:t>
            </a:r>
            <a:r>
              <a:rPr lang="en" sz="2000" dirty="0">
                <a:solidFill>
                  <a:srgbClr val="FF00FF"/>
                </a:solidFill>
                <a:latin typeface="Consolas"/>
                <a:ea typeface="Consolas"/>
                <a:cs typeface="Consolas"/>
                <a:sym typeface="Consolas"/>
              </a:rPr>
              <a:t>file.js</a:t>
            </a:r>
            <a:r>
              <a:rPr lang="en" sz="2000" dirty="0">
                <a:solidFill>
                  <a:srgbClr val="6FA8DC"/>
                </a:solidFill>
                <a:latin typeface="Consolas"/>
                <a:ea typeface="Consolas"/>
                <a:cs typeface="Consolas"/>
                <a:sym typeface="Consolas"/>
              </a:rPr>
              <a:t>" /&gt;</a:t>
            </a:r>
            <a:endParaRPr sz="2000" dirty="0">
              <a:solidFill>
                <a:srgbClr val="6FA8DC"/>
              </a:solidFill>
              <a:latin typeface="Consolas"/>
              <a:ea typeface="Consolas"/>
              <a:cs typeface="Consolas"/>
              <a:sym typeface="Consolas"/>
            </a:endParaRPr>
          </a:p>
          <a:p>
            <a:pPr indent="-330200">
              <a:spcBef>
                <a:spcPts val="1600"/>
              </a:spcBef>
              <a:buSzPts val="1600"/>
            </a:pPr>
            <a:r>
              <a:rPr lang="en" sz="2000" dirty="0">
                <a:solidFill>
                  <a:srgbClr val="FFE599"/>
                </a:solidFill>
              </a:rPr>
              <a:t>Inject </a:t>
            </a:r>
            <a:r>
              <a:rPr lang="en" sz="2000" dirty="0"/>
              <a:t>the code on an event inside a tag:</a:t>
            </a:r>
            <a:endParaRPr sz="2000" dirty="0"/>
          </a:p>
          <a:p>
            <a:pPr indent="0">
              <a:spcBef>
                <a:spcPts val="1600"/>
              </a:spcBef>
              <a:spcAft>
                <a:spcPts val="1600"/>
              </a:spcAft>
              <a:buNone/>
            </a:pPr>
            <a:r>
              <a:rPr lang="en" sz="2000" dirty="0">
                <a:solidFill>
                  <a:srgbClr val="9FC5E8"/>
                </a:solidFill>
                <a:latin typeface="Consolas"/>
                <a:ea typeface="Consolas"/>
                <a:cs typeface="Consolas"/>
                <a:sym typeface="Consolas"/>
              </a:rPr>
              <a:t>&lt;button onclick="javascript: </a:t>
            </a:r>
            <a:r>
              <a:rPr lang="en" sz="2000" dirty="0">
                <a:solidFill>
                  <a:srgbClr val="FF00FF"/>
                </a:solidFill>
                <a:latin typeface="Consolas"/>
                <a:ea typeface="Consolas"/>
                <a:cs typeface="Consolas"/>
                <a:sym typeface="Consolas"/>
              </a:rPr>
              <a:t>/*code*/</a:t>
            </a:r>
            <a:r>
              <a:rPr lang="en" sz="2000" dirty="0">
                <a:solidFill>
                  <a:srgbClr val="9FC5E8"/>
                </a:solidFill>
                <a:latin typeface="Consolas"/>
                <a:ea typeface="Consolas"/>
                <a:cs typeface="Consolas"/>
                <a:sym typeface="Consolas"/>
              </a:rPr>
              <a:t>"&gt;press me&lt;/button&gt;</a:t>
            </a:r>
            <a:endParaRPr sz="2000" dirty="0">
              <a:solidFill>
                <a:srgbClr val="9FC5E8"/>
              </a:solidFill>
              <a:latin typeface="Consolas"/>
              <a:ea typeface="Consolas"/>
              <a:cs typeface="Consolas"/>
              <a:sym typeface="Consola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600200" y="3495"/>
            <a:ext cx="8520600" cy="572700"/>
          </a:xfrm>
          <a:prstGeom prst="rect">
            <a:avLst/>
          </a:prstGeom>
        </p:spPr>
        <p:txBody>
          <a:bodyPr spcFirstLastPara="1" wrap="square" lIns="91425" tIns="91425" rIns="91425" bIns="91425" anchor="t" anchorCtr="0">
            <a:noAutofit/>
          </a:bodyPr>
          <a:lstStyle/>
          <a:p>
            <a:pPr marL="342900" indent="-342900" algn="l">
              <a:spcBef>
                <a:spcPts val="700"/>
              </a:spcBef>
              <a:spcAft>
                <a:spcPct val="0"/>
              </a:spcAft>
              <a:buSzPct val="100000"/>
            </a:pPr>
            <a:r>
              <a:rPr lang="en" sz="3200" b="1" dirty="0">
                <a:solidFill>
                  <a:srgbClr val="FBEF03"/>
                </a:solidFill>
                <a:ea typeface="+mn-ea"/>
                <a:cs typeface="+mn-cs"/>
              </a:rPr>
              <a:t>How can I test my code </a:t>
            </a:r>
            <a:endParaRPr sz="3200" b="1" dirty="0">
              <a:solidFill>
                <a:srgbClr val="FBEF03"/>
              </a:solidFill>
              <a:ea typeface="+mn-ea"/>
              <a:cs typeface="+mn-cs"/>
            </a:endParaRPr>
          </a:p>
        </p:txBody>
      </p:sp>
      <p:sp>
        <p:nvSpPr>
          <p:cNvPr id="91" name="Google Shape;91;p17"/>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2000"/>
              <a:t>Just open the </a:t>
            </a:r>
            <a:r>
              <a:rPr lang="en" sz="2000">
                <a:solidFill>
                  <a:srgbClr val="FFE599"/>
                </a:solidFill>
              </a:rPr>
              <a:t>index.html</a:t>
            </a:r>
            <a:r>
              <a:rPr lang="en" sz="2000"/>
              <a:t> from the template in your text editor and in your browser.</a:t>
            </a:r>
            <a:endParaRPr sz="2000"/>
          </a:p>
          <a:p>
            <a:pPr marL="0" indent="0">
              <a:buNone/>
            </a:pPr>
            <a:r>
              <a:rPr lang="en" sz="2000"/>
              <a:t>When you do any change to the code, check it in the browser by pressing F5 (refresh site)</a:t>
            </a:r>
            <a:endParaRPr sz="2000"/>
          </a:p>
          <a:p>
            <a:pPr marL="0" indent="0">
              <a:buNone/>
            </a:pPr>
            <a:r>
              <a:rPr lang="en" sz="2000"/>
              <a:t>To open the developer tools press:</a:t>
            </a:r>
            <a:endParaRPr sz="2000"/>
          </a:p>
          <a:p>
            <a:pPr marL="0" indent="0">
              <a:buNone/>
            </a:pPr>
            <a:r>
              <a:rPr lang="en" sz="2000"/>
              <a:t>Windows:</a:t>
            </a:r>
            <a:r>
              <a:rPr lang="en" sz="2000">
                <a:latin typeface="Courier New"/>
                <a:ea typeface="Courier New"/>
                <a:cs typeface="Courier New"/>
                <a:sym typeface="Courier New"/>
              </a:rPr>
              <a:t> Control + Shift + I  or </a:t>
            </a:r>
            <a:endParaRPr sz="2000">
              <a:solidFill>
                <a:srgbClr val="434343"/>
              </a:solidFill>
              <a:highlight>
                <a:srgbClr val="D9D9D9"/>
              </a:highlight>
              <a:latin typeface="Courier New"/>
              <a:ea typeface="Courier New"/>
              <a:cs typeface="Courier New"/>
              <a:sym typeface="Courier New"/>
            </a:endParaRPr>
          </a:p>
          <a:p>
            <a:pPr marL="0" indent="0">
              <a:buClr>
                <a:schemeClr val="dk1"/>
              </a:buClr>
              <a:buSzPts val="1100"/>
              <a:buNone/>
            </a:pPr>
            <a:r>
              <a:rPr lang="en" sz="2000"/>
              <a:t>OSX:</a:t>
            </a:r>
            <a:r>
              <a:rPr lang="en" sz="2000">
                <a:latin typeface="Courier New"/>
                <a:ea typeface="Courier New"/>
                <a:cs typeface="Courier New"/>
                <a:sym typeface="Courier New"/>
              </a:rPr>
              <a:t> Command + Opt + I </a:t>
            </a:r>
            <a:endParaRPr sz="2000">
              <a:latin typeface="Courier New"/>
              <a:ea typeface="Courier New"/>
              <a:cs typeface="Courier New"/>
              <a:sym typeface="Courier New"/>
            </a:endParaRPr>
          </a:p>
          <a:p>
            <a:pPr marL="0" indent="0">
              <a:buClr>
                <a:schemeClr val="dk1"/>
              </a:buClr>
              <a:buSzPts val="1100"/>
              <a:buNone/>
            </a:pPr>
            <a:r>
              <a:rPr lang="en" sz="2000"/>
              <a:t>Other tools are online editors like </a:t>
            </a:r>
            <a:r>
              <a:rPr lang="en" sz="2000" u="sng">
                <a:solidFill>
                  <a:schemeClr val="hlink"/>
                </a:solidFill>
                <a:hlinkClick r:id="rId3"/>
              </a:rPr>
              <a:t>scratchpad</a:t>
            </a:r>
            <a:r>
              <a:rPr lang="en" sz="2000"/>
              <a:t> or </a:t>
            </a:r>
            <a:r>
              <a:rPr lang="en" sz="2000" u="sng">
                <a:solidFill>
                  <a:schemeClr val="hlink"/>
                </a:solidFill>
                <a:hlinkClick r:id="rId4"/>
              </a:rPr>
              <a:t>htmledit</a:t>
            </a:r>
            <a:endParaRPr sz="2000">
              <a:latin typeface="Courier New"/>
              <a:ea typeface="Courier New"/>
              <a:cs typeface="Courier New"/>
              <a:sym typeface="Courier New"/>
            </a:endParaRPr>
          </a:p>
        </p:txBody>
      </p:sp>
      <p:pic>
        <p:nvPicPr>
          <p:cNvPr id="92" name="Google Shape;92;p17"/>
          <p:cNvPicPr preferRelativeResize="0"/>
          <p:nvPr/>
        </p:nvPicPr>
        <p:blipFill>
          <a:blip r:embed="rId5">
            <a:alphaModFix/>
          </a:blip>
          <a:stretch>
            <a:fillRect/>
          </a:stretch>
        </p:blipFill>
        <p:spPr>
          <a:xfrm>
            <a:off x="6400800" y="3274062"/>
            <a:ext cx="942975" cy="8877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8"/>
          <p:cNvSpPr txBox="1">
            <a:spLocks noGrp="1"/>
          </p:cNvSpPr>
          <p:nvPr>
            <p:ph type="title"/>
          </p:nvPr>
        </p:nvSpPr>
        <p:spPr>
          <a:xfrm>
            <a:off x="15240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Javascript: Syntax</a:t>
            </a:r>
            <a:endParaRPr dirty="0">
              <a:solidFill>
                <a:srgbClr val="FFFF00"/>
              </a:solidFill>
            </a:endParaRPr>
          </a:p>
        </p:txBody>
      </p:sp>
      <p:sp>
        <p:nvSpPr>
          <p:cNvPr id="370" name="Google Shape;370;p58"/>
          <p:cNvSpPr txBox="1">
            <a:spLocks noGrp="1"/>
          </p:cNvSpPr>
          <p:nvPr>
            <p:ph type="body" idx="1"/>
          </p:nvPr>
        </p:nvSpPr>
        <p:spPr>
          <a:xfrm>
            <a:off x="381000" y="990600"/>
            <a:ext cx="8520600" cy="38193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2400" dirty="0"/>
              <a:t>Very similar to C++ or Java but much simpler.</a:t>
            </a:r>
            <a:endParaRPr sz="2400" dirty="0">
              <a:latin typeface="Courier New"/>
              <a:ea typeface="Courier New"/>
              <a:cs typeface="Courier New"/>
              <a:sym typeface="Courier New"/>
            </a:endParaRPr>
          </a:p>
          <a:p>
            <a:pPr marL="0" indent="0">
              <a:lnSpc>
                <a:spcPct val="115000"/>
              </a:lnSpc>
              <a:spcBef>
                <a:spcPts val="1600"/>
              </a:spcBef>
              <a:spcAft>
                <a:spcPts val="1600"/>
              </a:spcAft>
              <a:buNone/>
            </a:pPr>
            <a:r>
              <a:rPr lang="en" sz="2400" dirty="0">
                <a:solidFill>
                  <a:srgbClr val="9FC5E8"/>
                </a:solidFill>
                <a:latin typeface="Consolas"/>
                <a:ea typeface="Consolas"/>
                <a:cs typeface="Consolas"/>
                <a:sym typeface="Consolas"/>
              </a:rPr>
              <a:t>var </a:t>
            </a:r>
            <a:r>
              <a:rPr lang="en" sz="2400" dirty="0">
                <a:latin typeface="Consolas"/>
                <a:ea typeface="Consolas"/>
                <a:cs typeface="Consolas"/>
                <a:sym typeface="Consolas"/>
              </a:rPr>
              <a:t>my_number = 10; </a:t>
            </a:r>
            <a:r>
              <a:rPr lang="en" sz="2400" dirty="0">
                <a:solidFill>
                  <a:srgbClr val="B6D7A8"/>
                </a:solidFill>
                <a:latin typeface="Consolas"/>
                <a:ea typeface="Consolas"/>
                <a:cs typeface="Consolas"/>
                <a:sym typeface="Consolas"/>
              </a:rPr>
              <a:t>//this is a comment</a:t>
            </a:r>
            <a:br>
              <a:rPr lang="en" sz="2400" dirty="0">
                <a:solidFill>
                  <a:srgbClr val="B6D7A8"/>
                </a:solidFill>
                <a:latin typeface="Consolas"/>
                <a:ea typeface="Consolas"/>
                <a:cs typeface="Consolas"/>
                <a:sym typeface="Consolas"/>
              </a:rPr>
            </a:br>
            <a:r>
              <a:rPr lang="en" sz="2400" dirty="0">
                <a:solidFill>
                  <a:srgbClr val="9FC5E8"/>
                </a:solidFill>
                <a:latin typeface="Consolas"/>
                <a:ea typeface="Consolas"/>
                <a:cs typeface="Consolas"/>
                <a:sym typeface="Consolas"/>
              </a:rPr>
              <a:t>var</a:t>
            </a:r>
            <a:r>
              <a:rPr lang="en" sz="2400" dirty="0">
                <a:latin typeface="Consolas"/>
                <a:ea typeface="Consolas"/>
                <a:cs typeface="Consolas"/>
                <a:sym typeface="Consolas"/>
              </a:rPr>
              <a:t> my_string = </a:t>
            </a:r>
            <a:r>
              <a:rPr lang="en" sz="2400" dirty="0">
                <a:solidFill>
                  <a:srgbClr val="FF00FF"/>
                </a:solidFill>
                <a:latin typeface="Consolas"/>
                <a:ea typeface="Consolas"/>
                <a:cs typeface="Consolas"/>
                <a:sym typeface="Consolas"/>
              </a:rPr>
              <a:t>"hello"</a:t>
            </a:r>
            <a:r>
              <a:rPr lang="en" sz="2400" dirty="0">
                <a:latin typeface="Consolas"/>
                <a:ea typeface="Consolas"/>
                <a:cs typeface="Consolas"/>
                <a:sym typeface="Consolas"/>
              </a:rPr>
              <a:t>;</a:t>
            </a:r>
            <a:br>
              <a:rPr lang="en" sz="2400" dirty="0">
                <a:latin typeface="Consolas"/>
                <a:ea typeface="Consolas"/>
                <a:cs typeface="Consolas"/>
                <a:sym typeface="Consolas"/>
              </a:rPr>
            </a:br>
            <a:r>
              <a:rPr lang="en" sz="2400" dirty="0">
                <a:solidFill>
                  <a:srgbClr val="9FC5E8"/>
                </a:solidFill>
                <a:latin typeface="Consolas"/>
                <a:ea typeface="Consolas"/>
                <a:cs typeface="Consolas"/>
                <a:sym typeface="Consolas"/>
              </a:rPr>
              <a:t>var</a:t>
            </a:r>
            <a:r>
              <a:rPr lang="en" sz="2400" dirty="0">
                <a:latin typeface="Consolas"/>
                <a:ea typeface="Consolas"/>
                <a:cs typeface="Consolas"/>
                <a:sym typeface="Consolas"/>
              </a:rPr>
              <a:t> my_array = [10,20,</a:t>
            </a:r>
            <a:r>
              <a:rPr lang="en" sz="2400" dirty="0">
                <a:solidFill>
                  <a:srgbClr val="FF00FF"/>
                </a:solidFill>
                <a:latin typeface="Consolas"/>
                <a:ea typeface="Consolas"/>
                <a:cs typeface="Consolas"/>
                <a:sym typeface="Consolas"/>
              </a:rPr>
              <a:t>"name"</a:t>
            </a:r>
            <a:r>
              <a:rPr lang="en" sz="2400" dirty="0">
                <a:latin typeface="Consolas"/>
                <a:ea typeface="Consolas"/>
                <a:cs typeface="Consolas"/>
                <a:sym typeface="Consolas"/>
              </a:rPr>
              <a:t>,true];</a:t>
            </a:r>
            <a:br>
              <a:rPr lang="en" sz="2400" dirty="0">
                <a:latin typeface="Consolas"/>
                <a:ea typeface="Consolas"/>
                <a:cs typeface="Consolas"/>
                <a:sym typeface="Consolas"/>
              </a:rPr>
            </a:br>
            <a:r>
              <a:rPr lang="en" sz="2400" dirty="0">
                <a:solidFill>
                  <a:srgbClr val="9FC5E8"/>
                </a:solidFill>
                <a:latin typeface="Consolas"/>
                <a:ea typeface="Consolas"/>
                <a:cs typeface="Consolas"/>
                <a:sym typeface="Consolas"/>
              </a:rPr>
              <a:t>var</a:t>
            </a:r>
            <a:r>
              <a:rPr lang="en" sz="2400" dirty="0">
                <a:latin typeface="Consolas"/>
                <a:ea typeface="Consolas"/>
                <a:cs typeface="Consolas"/>
                <a:sym typeface="Consolas"/>
              </a:rPr>
              <a:t> my_object = { name: </a:t>
            </a:r>
            <a:r>
              <a:rPr lang="en" sz="2400" dirty="0">
                <a:solidFill>
                  <a:srgbClr val="FF00FF"/>
                </a:solidFill>
                <a:latin typeface="Consolas"/>
                <a:ea typeface="Consolas"/>
                <a:cs typeface="Consolas"/>
                <a:sym typeface="Consolas"/>
              </a:rPr>
              <a:t>"javi"</a:t>
            </a:r>
            <a:r>
              <a:rPr lang="en" sz="2400" dirty="0">
                <a:latin typeface="Consolas"/>
                <a:ea typeface="Consolas"/>
                <a:cs typeface="Consolas"/>
                <a:sym typeface="Consolas"/>
              </a:rPr>
              <a:t>, city: </a:t>
            </a:r>
            <a:r>
              <a:rPr lang="en" sz="2400" dirty="0">
                <a:solidFill>
                  <a:srgbClr val="FF00FF"/>
                </a:solidFill>
                <a:latin typeface="Consolas"/>
                <a:ea typeface="Consolas"/>
                <a:cs typeface="Consolas"/>
                <a:sym typeface="Consolas"/>
              </a:rPr>
              <a:t>"Barcelona"</a:t>
            </a:r>
            <a:r>
              <a:rPr lang="en" sz="2400" dirty="0">
                <a:latin typeface="Consolas"/>
                <a:ea typeface="Consolas"/>
                <a:cs typeface="Consolas"/>
                <a:sym typeface="Consolas"/>
              </a:rPr>
              <a:t> };</a:t>
            </a:r>
            <a:br>
              <a:rPr lang="en" sz="2400" dirty="0">
                <a:latin typeface="Consolas"/>
                <a:ea typeface="Consolas"/>
                <a:cs typeface="Consolas"/>
                <a:sym typeface="Consolas"/>
              </a:rPr>
            </a:br>
            <a:br>
              <a:rPr lang="en" sz="2400" dirty="0">
                <a:latin typeface="Consolas"/>
                <a:ea typeface="Consolas"/>
                <a:cs typeface="Consolas"/>
                <a:sym typeface="Consolas"/>
              </a:rPr>
            </a:br>
            <a:r>
              <a:rPr lang="en" sz="2400" dirty="0">
                <a:solidFill>
                  <a:srgbClr val="9FC5E8"/>
                </a:solidFill>
                <a:latin typeface="Consolas"/>
                <a:ea typeface="Consolas"/>
                <a:cs typeface="Consolas"/>
                <a:sym typeface="Consolas"/>
              </a:rPr>
              <a:t>function</a:t>
            </a:r>
            <a:r>
              <a:rPr lang="en" sz="2400" dirty="0">
                <a:latin typeface="Consolas"/>
                <a:ea typeface="Consolas"/>
                <a:cs typeface="Consolas"/>
                <a:sym typeface="Consolas"/>
              </a:rPr>
              <a:t> say( str )</a:t>
            </a:r>
            <a:br>
              <a:rPr lang="en" sz="2400" dirty="0">
                <a:latin typeface="Consolas"/>
                <a:ea typeface="Consolas"/>
                <a:cs typeface="Consolas"/>
                <a:sym typeface="Consolas"/>
              </a:rPr>
            </a:br>
            <a:r>
              <a:rPr lang="en" sz="2400" dirty="0">
                <a:latin typeface="Consolas"/>
                <a:ea typeface="Consolas"/>
                <a:cs typeface="Consolas"/>
                <a:sym typeface="Consolas"/>
              </a:rPr>
              <a:t>{</a:t>
            </a:r>
            <a:br>
              <a:rPr lang="en" sz="2400" dirty="0">
                <a:latin typeface="Consolas"/>
                <a:ea typeface="Consolas"/>
                <a:cs typeface="Consolas"/>
                <a:sym typeface="Consolas"/>
              </a:rPr>
            </a:br>
            <a:r>
              <a:rPr lang="en" sz="2400" dirty="0">
                <a:latin typeface="Consolas"/>
                <a:ea typeface="Consolas"/>
                <a:cs typeface="Consolas"/>
                <a:sym typeface="Consolas"/>
              </a:rPr>
              <a:t>	</a:t>
            </a:r>
            <a:r>
              <a:rPr lang="en" sz="2400" dirty="0">
                <a:solidFill>
                  <a:srgbClr val="9FC5E8"/>
                </a:solidFill>
                <a:latin typeface="Consolas"/>
                <a:ea typeface="Consolas"/>
                <a:cs typeface="Consolas"/>
                <a:sym typeface="Consolas"/>
              </a:rPr>
              <a:t>for</a:t>
            </a:r>
            <a:r>
              <a:rPr lang="en" sz="2400" dirty="0">
                <a:latin typeface="Consolas"/>
                <a:ea typeface="Consolas"/>
                <a:cs typeface="Consolas"/>
                <a:sym typeface="Consolas"/>
              </a:rPr>
              <a:t>(var i = 0; i &lt; 10; ++i)</a:t>
            </a:r>
            <a:br>
              <a:rPr lang="en" sz="2400" dirty="0">
                <a:latin typeface="Consolas"/>
                <a:ea typeface="Consolas"/>
                <a:cs typeface="Consolas"/>
                <a:sym typeface="Consolas"/>
              </a:rPr>
            </a:br>
            <a:r>
              <a:rPr lang="en" sz="2400" dirty="0">
                <a:latin typeface="Consolas"/>
                <a:ea typeface="Consolas"/>
                <a:cs typeface="Consolas"/>
                <a:sym typeface="Consolas"/>
              </a:rPr>
              <a:t>		console.log(</a:t>
            </a:r>
            <a:r>
              <a:rPr lang="en" sz="2400" dirty="0">
                <a:solidFill>
                  <a:srgbClr val="FF00FF"/>
                </a:solidFill>
                <a:latin typeface="Consolas"/>
                <a:ea typeface="Consolas"/>
                <a:cs typeface="Consolas"/>
                <a:sym typeface="Consolas"/>
              </a:rPr>
              <a:t>" say: "</a:t>
            </a:r>
            <a:r>
              <a:rPr lang="en" sz="2400" dirty="0">
                <a:latin typeface="Consolas"/>
                <a:ea typeface="Consolas"/>
                <a:cs typeface="Consolas"/>
                <a:sym typeface="Consolas"/>
              </a:rPr>
              <a:t> + str );</a:t>
            </a:r>
            <a:br>
              <a:rPr lang="en" sz="2400" dirty="0">
                <a:latin typeface="Consolas"/>
                <a:ea typeface="Consolas"/>
                <a:cs typeface="Consolas"/>
                <a:sym typeface="Consolas"/>
              </a:rPr>
            </a:br>
            <a:r>
              <a:rPr lang="en" sz="2400" dirty="0">
                <a:latin typeface="Consolas"/>
                <a:ea typeface="Consolas"/>
                <a:cs typeface="Consolas"/>
                <a:sym typeface="Consolas"/>
              </a:rPr>
              <a:t>}</a:t>
            </a:r>
            <a:endParaRPr sz="2400" dirty="0">
              <a:latin typeface="Consolas"/>
              <a:ea typeface="Consolas"/>
              <a:cs typeface="Consolas"/>
              <a:sym typeface="Consola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9"/>
          <p:cNvSpPr txBox="1">
            <a:spLocks noGrp="1"/>
          </p:cNvSpPr>
          <p:nvPr>
            <p:ph type="title"/>
          </p:nvPr>
        </p:nvSpPr>
        <p:spPr>
          <a:xfrm>
            <a:off x="1524000" y="1524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Javascript example</a:t>
            </a:r>
            <a:endParaRPr dirty="0">
              <a:solidFill>
                <a:srgbClr val="FFFF00"/>
              </a:solidFill>
            </a:endParaRPr>
          </a:p>
        </p:txBody>
      </p:sp>
      <p:sp>
        <p:nvSpPr>
          <p:cNvPr id="376" name="Google Shape;376;p59"/>
          <p:cNvSpPr txBox="1">
            <a:spLocks noGrp="1"/>
          </p:cNvSpPr>
          <p:nvPr>
            <p:ph type="body" idx="1"/>
          </p:nvPr>
        </p:nvSpPr>
        <p:spPr>
          <a:xfrm>
            <a:off x="457200" y="1219200"/>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dirty="0">
                <a:latin typeface="Consolas"/>
                <a:ea typeface="Consolas"/>
                <a:cs typeface="Consolas"/>
                <a:sym typeface="Consolas"/>
              </a:rPr>
              <a:t>&lt;html&gt;</a:t>
            </a:r>
            <a:endParaRPr dirty="0">
              <a:latin typeface="Consolas"/>
              <a:ea typeface="Consolas"/>
              <a:cs typeface="Consolas"/>
              <a:sym typeface="Consolas"/>
            </a:endParaRPr>
          </a:p>
          <a:p>
            <a:pPr marL="0" indent="457200">
              <a:buNone/>
            </a:pPr>
            <a:r>
              <a:rPr lang="en" dirty="0">
                <a:latin typeface="Consolas"/>
                <a:ea typeface="Consolas"/>
                <a:cs typeface="Consolas"/>
                <a:sym typeface="Consolas"/>
              </a:rPr>
              <a:t>&lt;body&gt;</a:t>
            </a:r>
            <a:endParaRPr dirty="0">
              <a:latin typeface="Consolas"/>
              <a:ea typeface="Consolas"/>
              <a:cs typeface="Consolas"/>
              <a:sym typeface="Consolas"/>
            </a:endParaRPr>
          </a:p>
          <a:p>
            <a:pPr indent="457200">
              <a:buNone/>
            </a:pPr>
            <a:r>
              <a:rPr lang="en" dirty="0">
                <a:latin typeface="Consolas"/>
                <a:ea typeface="Consolas"/>
                <a:cs typeface="Consolas"/>
                <a:sym typeface="Consolas"/>
              </a:rPr>
              <a:t>&lt;</a:t>
            </a:r>
            <a:r>
              <a:rPr lang="en" dirty="0">
                <a:solidFill>
                  <a:srgbClr val="FFD966"/>
                </a:solidFill>
                <a:latin typeface="Consolas"/>
                <a:ea typeface="Consolas"/>
                <a:cs typeface="Consolas"/>
                <a:sym typeface="Consolas"/>
              </a:rPr>
              <a:t>h1</a:t>
            </a:r>
            <a:r>
              <a:rPr lang="en" dirty="0">
                <a:latin typeface="Consolas"/>
                <a:ea typeface="Consolas"/>
                <a:cs typeface="Consolas"/>
                <a:sym typeface="Consolas"/>
              </a:rPr>
              <a:t>&gt;</a:t>
            </a:r>
            <a:r>
              <a:rPr lang="en" dirty="0">
                <a:solidFill>
                  <a:srgbClr val="D5A6BD"/>
                </a:solidFill>
                <a:latin typeface="Consolas"/>
                <a:ea typeface="Consolas"/>
                <a:cs typeface="Consolas"/>
                <a:sym typeface="Consolas"/>
              </a:rPr>
              <a:t>This is a title</a:t>
            </a:r>
            <a:r>
              <a:rPr lang="en" dirty="0">
                <a:latin typeface="Consolas"/>
                <a:ea typeface="Consolas"/>
                <a:cs typeface="Consolas"/>
                <a:sym typeface="Consolas"/>
              </a:rPr>
              <a:t>&lt;/h1&gt;</a:t>
            </a:r>
            <a:endParaRPr dirty="0">
              <a:latin typeface="Consolas"/>
              <a:ea typeface="Consolas"/>
              <a:cs typeface="Consolas"/>
              <a:sym typeface="Consolas"/>
            </a:endParaRPr>
          </a:p>
          <a:p>
            <a:pPr indent="457200">
              <a:buNone/>
            </a:pPr>
            <a:r>
              <a:rPr lang="en" dirty="0">
                <a:latin typeface="Consolas"/>
                <a:ea typeface="Consolas"/>
                <a:cs typeface="Consolas"/>
                <a:sym typeface="Consolas"/>
              </a:rPr>
              <a:t>&lt;script&gt;</a:t>
            </a:r>
            <a:endParaRPr dirty="0">
              <a:latin typeface="Consolas"/>
              <a:ea typeface="Consolas"/>
              <a:cs typeface="Consolas"/>
              <a:sym typeface="Consolas"/>
            </a:endParaRPr>
          </a:p>
          <a:p>
            <a:pPr indent="457200">
              <a:buNone/>
            </a:pPr>
            <a:r>
              <a:rPr lang="en" dirty="0">
                <a:latin typeface="Consolas"/>
                <a:ea typeface="Consolas"/>
                <a:cs typeface="Consolas"/>
                <a:sym typeface="Consolas"/>
              </a:rPr>
              <a:t>	</a:t>
            </a:r>
            <a:r>
              <a:rPr lang="en" dirty="0">
                <a:solidFill>
                  <a:srgbClr val="CFE2F3"/>
                </a:solidFill>
                <a:latin typeface="Consolas"/>
                <a:ea typeface="Consolas"/>
                <a:cs typeface="Consolas"/>
                <a:sym typeface="Consolas"/>
              </a:rPr>
              <a:t>var title = document.querySelector(</a:t>
            </a:r>
            <a:r>
              <a:rPr lang="en" dirty="0">
                <a:latin typeface="Consolas"/>
                <a:ea typeface="Consolas"/>
                <a:cs typeface="Consolas"/>
                <a:sym typeface="Consolas"/>
              </a:rPr>
              <a:t>"</a:t>
            </a:r>
            <a:r>
              <a:rPr lang="en" dirty="0">
                <a:solidFill>
                  <a:srgbClr val="FFE599"/>
                </a:solidFill>
                <a:latin typeface="Consolas"/>
                <a:ea typeface="Consolas"/>
                <a:cs typeface="Consolas"/>
                <a:sym typeface="Consolas"/>
              </a:rPr>
              <a:t>h1</a:t>
            </a:r>
            <a:r>
              <a:rPr lang="en" dirty="0">
                <a:latin typeface="Consolas"/>
                <a:ea typeface="Consolas"/>
                <a:cs typeface="Consolas"/>
                <a:sym typeface="Consolas"/>
              </a:rPr>
              <a:t>"</a:t>
            </a:r>
            <a:r>
              <a:rPr lang="en" dirty="0">
                <a:solidFill>
                  <a:srgbClr val="CFE2F3"/>
                </a:solidFill>
                <a:latin typeface="Consolas"/>
                <a:ea typeface="Consolas"/>
                <a:cs typeface="Consolas"/>
                <a:sym typeface="Consolas"/>
              </a:rPr>
              <a:t>);</a:t>
            </a:r>
            <a:endParaRPr dirty="0">
              <a:solidFill>
                <a:srgbClr val="CFE2F3"/>
              </a:solidFill>
              <a:latin typeface="Consolas"/>
              <a:ea typeface="Consolas"/>
              <a:cs typeface="Consolas"/>
              <a:sym typeface="Consolas"/>
            </a:endParaRPr>
          </a:p>
          <a:p>
            <a:pPr indent="457200">
              <a:buNone/>
            </a:pPr>
            <a:r>
              <a:rPr lang="en" dirty="0">
                <a:solidFill>
                  <a:srgbClr val="CFE2F3"/>
                </a:solidFill>
                <a:latin typeface="Consolas"/>
                <a:ea typeface="Consolas"/>
                <a:cs typeface="Consolas"/>
                <a:sym typeface="Consolas"/>
              </a:rPr>
              <a:t>	title.innerHTML = </a:t>
            </a:r>
            <a:r>
              <a:rPr lang="en" dirty="0">
                <a:latin typeface="Consolas"/>
                <a:ea typeface="Consolas"/>
                <a:cs typeface="Consolas"/>
                <a:sym typeface="Consolas"/>
              </a:rPr>
              <a:t>"</a:t>
            </a:r>
            <a:r>
              <a:rPr lang="en" dirty="0">
                <a:solidFill>
                  <a:srgbClr val="C27BA0"/>
                </a:solidFill>
                <a:latin typeface="Consolas"/>
                <a:ea typeface="Consolas"/>
                <a:cs typeface="Consolas"/>
                <a:sym typeface="Consolas"/>
              </a:rPr>
              <a:t>This is another title</a:t>
            </a:r>
            <a:r>
              <a:rPr lang="en" dirty="0">
                <a:latin typeface="Consolas"/>
                <a:ea typeface="Consolas"/>
                <a:cs typeface="Consolas"/>
                <a:sym typeface="Consolas"/>
              </a:rPr>
              <a:t>"</a:t>
            </a:r>
            <a:r>
              <a:rPr lang="en" dirty="0">
                <a:solidFill>
                  <a:srgbClr val="CFE2F3"/>
                </a:solidFill>
                <a:latin typeface="Consolas"/>
                <a:ea typeface="Consolas"/>
                <a:cs typeface="Consolas"/>
                <a:sym typeface="Consolas"/>
              </a:rPr>
              <a:t>;</a:t>
            </a:r>
            <a:endParaRPr dirty="0">
              <a:solidFill>
                <a:srgbClr val="CFE2F3"/>
              </a:solidFill>
              <a:latin typeface="Consolas"/>
              <a:ea typeface="Consolas"/>
              <a:cs typeface="Consolas"/>
              <a:sym typeface="Consolas"/>
            </a:endParaRPr>
          </a:p>
          <a:p>
            <a:pPr indent="457200">
              <a:buNone/>
            </a:pPr>
            <a:r>
              <a:rPr lang="en" dirty="0">
                <a:latin typeface="Consolas"/>
                <a:ea typeface="Consolas"/>
                <a:cs typeface="Consolas"/>
                <a:sym typeface="Consolas"/>
              </a:rPr>
              <a:t>&lt;/script&gt;</a:t>
            </a:r>
            <a:endParaRPr dirty="0">
              <a:latin typeface="Consolas"/>
              <a:ea typeface="Consolas"/>
              <a:cs typeface="Consolas"/>
              <a:sym typeface="Consolas"/>
            </a:endParaRPr>
          </a:p>
          <a:p>
            <a:pPr marL="0" indent="457200">
              <a:buNone/>
            </a:pPr>
            <a:r>
              <a:rPr lang="en" dirty="0">
                <a:latin typeface="Consolas"/>
                <a:ea typeface="Consolas"/>
                <a:cs typeface="Consolas"/>
                <a:sym typeface="Consolas"/>
              </a:rPr>
              <a:t>&lt;/body&gt;</a:t>
            </a:r>
            <a:endParaRPr dirty="0">
              <a:latin typeface="Consolas"/>
              <a:ea typeface="Consolas"/>
              <a:cs typeface="Consolas"/>
              <a:sym typeface="Consolas"/>
            </a:endParaRPr>
          </a:p>
          <a:p>
            <a:pPr marL="0" indent="0">
              <a:buNone/>
            </a:pPr>
            <a:r>
              <a:rPr lang="en" dirty="0">
                <a:latin typeface="Consolas"/>
                <a:ea typeface="Consolas"/>
                <a:cs typeface="Consolas"/>
                <a:sym typeface="Consolas"/>
              </a:rPr>
              <a:t>&lt;/html&gt;</a:t>
            </a:r>
            <a:endParaRPr dirty="0">
              <a:latin typeface="Consolas"/>
              <a:ea typeface="Consolas"/>
              <a:cs typeface="Consolas"/>
              <a:sym typeface="Consola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0"/>
          <p:cNvSpPr txBox="1">
            <a:spLocks noGrp="1"/>
          </p:cNvSpPr>
          <p:nvPr>
            <p:ph type="title"/>
          </p:nvPr>
        </p:nvSpPr>
        <p:spPr>
          <a:xfrm>
            <a:off x="1676400" y="1524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Javascript API</a:t>
            </a:r>
            <a:endParaRPr dirty="0">
              <a:solidFill>
                <a:srgbClr val="FFFF00"/>
              </a:solidFill>
            </a:endParaRPr>
          </a:p>
        </p:txBody>
      </p:sp>
      <p:sp>
        <p:nvSpPr>
          <p:cNvPr id="382" name="Google Shape;382;p60"/>
          <p:cNvSpPr txBox="1">
            <a:spLocks noGrp="1"/>
          </p:cNvSpPr>
          <p:nvPr>
            <p:ph type="body" idx="1"/>
          </p:nvPr>
        </p:nvSpPr>
        <p:spPr>
          <a:xfrm>
            <a:off x="152400" y="990600"/>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dirty="0"/>
              <a:t>Javascript comes with a rich API to do many things like:</a:t>
            </a:r>
            <a:endParaRPr dirty="0"/>
          </a:p>
          <a:p>
            <a:pPr>
              <a:spcBef>
                <a:spcPts val="1600"/>
              </a:spcBef>
            </a:pPr>
            <a:r>
              <a:rPr lang="en" dirty="0"/>
              <a:t>Access the DOM (HTML nodes)</a:t>
            </a:r>
            <a:endParaRPr dirty="0"/>
          </a:p>
          <a:p>
            <a:r>
              <a:rPr lang="en" dirty="0"/>
              <a:t>Do HTTP Requests</a:t>
            </a:r>
            <a:endParaRPr dirty="0"/>
          </a:p>
          <a:p>
            <a:r>
              <a:rPr lang="en" dirty="0"/>
              <a:t>Play videos and sounds</a:t>
            </a:r>
            <a:endParaRPr dirty="0"/>
          </a:p>
          <a:p>
            <a:r>
              <a:rPr lang="en" dirty="0"/>
              <a:t>Detect user actions (mouse move, key pressed)</a:t>
            </a:r>
            <a:endParaRPr dirty="0"/>
          </a:p>
          <a:p>
            <a:r>
              <a:rPr lang="en" dirty="0"/>
              <a:t>Launch Threads</a:t>
            </a:r>
            <a:endParaRPr dirty="0"/>
          </a:p>
          <a:p>
            <a:r>
              <a:rPr lang="en" dirty="0"/>
              <a:t>Access the GPU, get the Webcam image, ...</a:t>
            </a:r>
            <a:endParaRPr dirty="0"/>
          </a:p>
          <a:p>
            <a:pPr marL="0" indent="0">
              <a:spcBef>
                <a:spcPts val="1600"/>
              </a:spcBef>
              <a:buNone/>
            </a:pPr>
            <a:r>
              <a:rPr lang="en" dirty="0"/>
              <a:t>And the API keeps growing with every new update of the standard.</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1"/>
          <p:cNvSpPr txBox="1">
            <a:spLocks noGrp="1"/>
          </p:cNvSpPr>
          <p:nvPr>
            <p:ph type="title"/>
          </p:nvPr>
        </p:nvSpPr>
        <p:spPr>
          <a:xfrm>
            <a:off x="1447800" y="37051"/>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Javascript: retrieving element</a:t>
            </a:r>
            <a:endParaRPr dirty="0">
              <a:solidFill>
                <a:srgbClr val="FFFF00"/>
              </a:solidFill>
            </a:endParaRPr>
          </a:p>
        </p:txBody>
      </p:sp>
      <p:sp>
        <p:nvSpPr>
          <p:cNvPr id="388" name="Google Shape;388;p61"/>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a:t>You can get elements from the DOM (HTML tree) using different approaches.</a:t>
            </a:r>
            <a:endParaRPr/>
          </a:p>
          <a:p>
            <a:pPr>
              <a:spcBef>
                <a:spcPts val="1600"/>
              </a:spcBef>
            </a:pPr>
            <a:r>
              <a:rPr lang="en">
                <a:solidFill>
                  <a:srgbClr val="F1C232"/>
                </a:solidFill>
              </a:rPr>
              <a:t>Crawling the HTML tree</a:t>
            </a:r>
            <a:r>
              <a:rPr lang="en"/>
              <a:t> (starting from the body, and traversing its children)</a:t>
            </a:r>
            <a:endParaRPr/>
          </a:p>
          <a:p>
            <a:pPr>
              <a:spcBef>
                <a:spcPts val="1600"/>
              </a:spcBef>
            </a:pPr>
            <a:r>
              <a:rPr lang="en">
                <a:solidFill>
                  <a:srgbClr val="F1C232"/>
                </a:solidFill>
              </a:rPr>
              <a:t>Using a selector</a:t>
            </a:r>
            <a:r>
              <a:rPr lang="en"/>
              <a:t> (like in CSS)</a:t>
            </a:r>
            <a:endParaRPr/>
          </a:p>
          <a:p>
            <a:pPr>
              <a:spcBef>
                <a:spcPts val="1600"/>
              </a:spcBef>
              <a:spcAft>
                <a:spcPts val="1600"/>
              </a:spcAft>
            </a:pPr>
            <a:r>
              <a:rPr lang="en">
                <a:solidFill>
                  <a:srgbClr val="F1C232"/>
                </a:solidFill>
              </a:rPr>
              <a:t>Attaching events listeners </a:t>
            </a:r>
            <a:r>
              <a:rPr lang="en"/>
              <a:t>(calling functions when some actions are performed)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Document Object Model (DOM</a:t>
            </a:r>
            <a:r>
              <a:rPr lang="en-US" dirty="0"/>
              <a:t>)</a:t>
            </a:r>
          </a:p>
        </p:txBody>
      </p:sp>
      <p:sp>
        <p:nvSpPr>
          <p:cNvPr id="3" name="Content Placeholder 2"/>
          <p:cNvSpPr>
            <a:spLocks noGrp="1"/>
          </p:cNvSpPr>
          <p:nvPr>
            <p:ph sz="quarter" idx="1"/>
          </p:nvPr>
        </p:nvSpPr>
        <p:spPr>
          <a:xfrm>
            <a:off x="275089" y="906463"/>
            <a:ext cx="4645152" cy="1219200"/>
          </a:xfrm>
        </p:spPr>
        <p:txBody>
          <a:bodyPr/>
          <a:lstStyle/>
          <a:p>
            <a:r>
              <a:rPr lang="en-US" sz="2800" dirty="0"/>
              <a:t>most JS code manipulates elements on an HTML page</a:t>
            </a:r>
          </a:p>
          <a:p>
            <a:r>
              <a:rPr lang="en-US" sz="2800" dirty="0"/>
              <a:t>we can examine elements' state</a:t>
            </a:r>
          </a:p>
          <a:p>
            <a:pPr lvl="1"/>
            <a:r>
              <a:rPr lang="en-US" sz="2500" dirty="0"/>
              <a:t>e.g. see whether a box is checked</a:t>
            </a:r>
          </a:p>
          <a:p>
            <a:r>
              <a:rPr lang="en-US" sz="2800" dirty="0"/>
              <a:t>we can change state</a:t>
            </a:r>
          </a:p>
          <a:p>
            <a:pPr lvl="1"/>
            <a:r>
              <a:rPr lang="en-US" sz="2500" dirty="0"/>
              <a:t>e.g. insert some new text into a div</a:t>
            </a:r>
          </a:p>
          <a:p>
            <a:r>
              <a:rPr lang="en-US" sz="2800" dirty="0"/>
              <a:t>we can change styles</a:t>
            </a:r>
          </a:p>
          <a:p>
            <a:pPr lvl="1"/>
            <a:r>
              <a:rPr lang="en-US" sz="2500" dirty="0"/>
              <a:t>e.g. make a paragraph red</a:t>
            </a:r>
            <a:endParaRPr lang="en-US" sz="2100" dirty="0">
              <a:latin typeface="Courier New" pitchFamily="49" charset="0"/>
              <a:cs typeface="Courier New" pitchFamily="49" charset="0"/>
            </a:endParaRPr>
          </a:p>
        </p:txBody>
      </p:sp>
      <p:sp>
        <p:nvSpPr>
          <p:cNvPr id="5" name="Slide Number Placeholder 4"/>
          <p:cNvSpPr>
            <a:spLocks noGrp="1"/>
          </p:cNvSpPr>
          <p:nvPr>
            <p:ph type="sldNum" sz="quarter" idx="12"/>
          </p:nvPr>
        </p:nvSpPr>
        <p:spPr>
          <a:xfrm>
            <a:off x="0" y="1271588"/>
            <a:ext cx="533400" cy="244475"/>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79743-7B81-4FB7-A3E2-1ACEC99CD8CF}" type="slidenum">
              <a:rPr lang="en-US" smtClean="0"/>
              <a:pPr/>
              <a:t>44</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241" y="1271588"/>
            <a:ext cx="41148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617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2"/>
          <p:cNvSpPr txBox="1">
            <a:spLocks noGrp="1"/>
          </p:cNvSpPr>
          <p:nvPr>
            <p:ph type="title"/>
          </p:nvPr>
        </p:nvSpPr>
        <p:spPr>
          <a:xfrm>
            <a:off x="1524000" y="1524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Javascript: crawling the DOM</a:t>
            </a:r>
            <a:endParaRPr dirty="0">
              <a:solidFill>
                <a:srgbClr val="FFFF00"/>
              </a:solidFill>
            </a:endParaRPr>
          </a:p>
        </p:txBody>
      </p:sp>
      <p:sp>
        <p:nvSpPr>
          <p:cNvPr id="394" name="Google Shape;394;p62"/>
          <p:cNvSpPr txBox="1">
            <a:spLocks noGrp="1"/>
          </p:cNvSpPr>
          <p:nvPr>
            <p:ph type="body" idx="1"/>
          </p:nvPr>
        </p:nvSpPr>
        <p:spPr>
          <a:xfrm>
            <a:off x="457200" y="1066800"/>
            <a:ext cx="8229600" cy="37257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3200" dirty="0"/>
              <a:t>From javascript you have different variables that you can access to get information about the website:</a:t>
            </a:r>
            <a:endParaRPr sz="3200" dirty="0"/>
          </a:p>
          <a:p>
            <a:pPr>
              <a:spcBef>
                <a:spcPts val="1600"/>
              </a:spcBef>
            </a:pPr>
            <a:r>
              <a:rPr lang="en" sz="3200" dirty="0">
                <a:solidFill>
                  <a:srgbClr val="6D9EEB"/>
                </a:solidFill>
              </a:rPr>
              <a:t>document</a:t>
            </a:r>
            <a:r>
              <a:rPr lang="en" sz="3200" dirty="0"/>
              <a:t>: the DOM information (HTML)</a:t>
            </a:r>
            <a:endParaRPr sz="3200" dirty="0"/>
          </a:p>
          <a:p>
            <a:pPr>
              <a:spcBef>
                <a:spcPts val="1600"/>
              </a:spcBef>
            </a:pPr>
            <a:r>
              <a:rPr lang="en" sz="3200" dirty="0">
                <a:solidFill>
                  <a:srgbClr val="6D9EEB"/>
                </a:solidFill>
              </a:rPr>
              <a:t>window</a:t>
            </a:r>
            <a:r>
              <a:rPr lang="en" sz="3200" dirty="0"/>
              <a:t>: the browser window</a:t>
            </a:r>
            <a:endParaRPr sz="3200" dirty="0"/>
          </a:p>
          <a:p>
            <a:pPr marL="0" indent="0">
              <a:spcBef>
                <a:spcPts val="1600"/>
              </a:spcBef>
              <a:buNone/>
            </a:pPr>
            <a:r>
              <a:rPr lang="en" sz="3200" dirty="0"/>
              <a:t>The document variable allows to crawl the tree:</a:t>
            </a:r>
            <a:endParaRPr sz="3200" dirty="0"/>
          </a:p>
          <a:p>
            <a:pPr marL="0" indent="0">
              <a:spcBef>
                <a:spcPts val="1600"/>
              </a:spcBef>
              <a:buNone/>
            </a:pPr>
            <a:r>
              <a:rPr lang="en" sz="2000" dirty="0">
                <a:solidFill>
                  <a:srgbClr val="A4C2F4"/>
                </a:solidFill>
                <a:latin typeface="Consolas"/>
                <a:ea typeface="Consolas"/>
                <a:cs typeface="Consolas"/>
                <a:sym typeface="Consolas"/>
              </a:rPr>
              <a:t>document</a:t>
            </a:r>
            <a:r>
              <a:rPr lang="en" sz="2000" dirty="0">
                <a:latin typeface="Consolas"/>
                <a:ea typeface="Consolas"/>
                <a:cs typeface="Consolas"/>
                <a:sym typeface="Consolas"/>
              </a:rPr>
              <a:t>.</a:t>
            </a:r>
            <a:r>
              <a:rPr lang="en" sz="2000" dirty="0">
                <a:solidFill>
                  <a:srgbClr val="FFE599"/>
                </a:solidFill>
                <a:latin typeface="Consolas"/>
                <a:ea typeface="Consolas"/>
                <a:cs typeface="Consolas"/>
                <a:sym typeface="Consolas"/>
              </a:rPr>
              <a:t>body</a:t>
            </a:r>
            <a:r>
              <a:rPr lang="en" sz="2000" dirty="0">
                <a:latin typeface="Consolas"/>
                <a:ea typeface="Consolas"/>
                <a:cs typeface="Consolas"/>
                <a:sym typeface="Consolas"/>
              </a:rPr>
              <a:t>.children</a:t>
            </a:r>
            <a:r>
              <a:rPr lang="en" sz="2000" dirty="0">
                <a:solidFill>
                  <a:srgbClr val="D5A6BD"/>
                </a:solidFill>
                <a:latin typeface="Consolas"/>
                <a:ea typeface="Consolas"/>
                <a:cs typeface="Consolas"/>
                <a:sym typeface="Consolas"/>
              </a:rPr>
              <a:t>[0]</a:t>
            </a:r>
            <a:r>
              <a:rPr lang="en" sz="2000" dirty="0">
                <a:latin typeface="Consolas"/>
                <a:ea typeface="Consolas"/>
                <a:cs typeface="Consolas"/>
                <a:sym typeface="Consolas"/>
              </a:rPr>
              <a:t> </a:t>
            </a:r>
            <a:r>
              <a:rPr lang="en" sz="2000" dirty="0">
                <a:solidFill>
                  <a:srgbClr val="B6D7A8"/>
                </a:solidFill>
                <a:latin typeface="Consolas"/>
                <a:ea typeface="Consolas"/>
                <a:cs typeface="Consolas"/>
                <a:sym typeface="Consolas"/>
              </a:rPr>
              <a:t>// returns the first node inside body tag</a:t>
            </a:r>
            <a:endParaRPr sz="2000" dirty="0">
              <a:solidFill>
                <a:srgbClr val="B6D7A8"/>
              </a:solidFill>
              <a:latin typeface="Consolas"/>
              <a:ea typeface="Consolas"/>
              <a:cs typeface="Consolas"/>
              <a:sym typeface="Consolas"/>
            </a:endParaRPr>
          </a:p>
          <a:p>
            <a:pPr marL="0" indent="0">
              <a:spcBef>
                <a:spcPts val="1600"/>
              </a:spcBef>
              <a:spcAft>
                <a:spcPts val="1600"/>
              </a:spcAft>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16764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Javascript: using selectors</a:t>
            </a:r>
            <a:endParaRPr dirty="0">
              <a:solidFill>
                <a:srgbClr val="FFFF00"/>
              </a:solidFill>
            </a:endParaRPr>
          </a:p>
        </p:txBody>
      </p:sp>
      <p:sp>
        <p:nvSpPr>
          <p:cNvPr id="400" name="Google Shape;400;p63"/>
          <p:cNvSpPr txBox="1">
            <a:spLocks noGrp="1"/>
          </p:cNvSpPr>
          <p:nvPr>
            <p:ph type="body" idx="1"/>
          </p:nvPr>
        </p:nvSpPr>
        <p:spPr>
          <a:xfrm>
            <a:off x="381000" y="1371600"/>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dirty="0"/>
              <a:t>You can retrieve elements using selectors:</a:t>
            </a:r>
            <a:endParaRPr dirty="0"/>
          </a:p>
          <a:p>
            <a:pPr marL="0" indent="0">
              <a:spcBef>
                <a:spcPts val="1600"/>
              </a:spcBef>
              <a:buNone/>
            </a:pPr>
            <a:r>
              <a:rPr lang="en" dirty="0">
                <a:solidFill>
                  <a:srgbClr val="A4C2F4"/>
                </a:solidFill>
                <a:latin typeface="Consolas"/>
                <a:ea typeface="Consolas"/>
                <a:cs typeface="Consolas"/>
                <a:sym typeface="Consolas"/>
              </a:rPr>
              <a:t>var </a:t>
            </a:r>
            <a:r>
              <a:rPr lang="en" dirty="0">
                <a:solidFill>
                  <a:srgbClr val="FFE599"/>
                </a:solidFill>
                <a:latin typeface="Consolas"/>
                <a:ea typeface="Consolas"/>
                <a:cs typeface="Consolas"/>
                <a:sym typeface="Consolas"/>
              </a:rPr>
              <a:t>nodes </a:t>
            </a:r>
            <a:r>
              <a:rPr lang="en" dirty="0">
                <a:solidFill>
                  <a:srgbClr val="A4C2F4"/>
                </a:solidFill>
                <a:latin typeface="Consolas"/>
                <a:ea typeface="Consolas"/>
                <a:cs typeface="Consolas"/>
                <a:sym typeface="Consolas"/>
              </a:rPr>
              <a:t>= document.</a:t>
            </a:r>
            <a:r>
              <a:rPr lang="en" dirty="0">
                <a:solidFill>
                  <a:srgbClr val="D9D2E9"/>
                </a:solidFill>
                <a:latin typeface="Consolas"/>
                <a:ea typeface="Consolas"/>
                <a:cs typeface="Consolas"/>
                <a:sym typeface="Consolas"/>
              </a:rPr>
              <a:t>querySelectorAll</a:t>
            </a:r>
            <a:r>
              <a:rPr lang="en" dirty="0">
                <a:solidFill>
                  <a:srgbClr val="A4C2F4"/>
                </a:solidFill>
                <a:latin typeface="Consolas"/>
                <a:ea typeface="Consolas"/>
                <a:cs typeface="Consolas"/>
                <a:sym typeface="Consolas"/>
              </a:rPr>
              <a:t>(</a:t>
            </a:r>
            <a:r>
              <a:rPr lang="en" dirty="0">
                <a:solidFill>
                  <a:srgbClr val="C27BA0"/>
                </a:solidFill>
                <a:latin typeface="Consolas"/>
                <a:ea typeface="Consolas"/>
                <a:cs typeface="Consolas"/>
                <a:sym typeface="Consolas"/>
              </a:rPr>
              <a:t>"p.intro"</a:t>
            </a:r>
            <a:r>
              <a:rPr lang="en" dirty="0">
                <a:solidFill>
                  <a:srgbClr val="A4C2F4"/>
                </a:solidFill>
                <a:latin typeface="Consolas"/>
                <a:ea typeface="Consolas"/>
                <a:cs typeface="Consolas"/>
                <a:sym typeface="Consolas"/>
              </a:rPr>
              <a:t>);</a:t>
            </a:r>
            <a:endParaRPr dirty="0">
              <a:solidFill>
                <a:srgbClr val="A4C2F4"/>
              </a:solidFill>
              <a:latin typeface="Consolas"/>
              <a:ea typeface="Consolas"/>
              <a:cs typeface="Consolas"/>
              <a:sym typeface="Consolas"/>
            </a:endParaRPr>
          </a:p>
          <a:p>
            <a:pPr marL="0" indent="0">
              <a:spcBef>
                <a:spcPts val="1600"/>
              </a:spcBef>
              <a:buNone/>
            </a:pPr>
            <a:r>
              <a:rPr lang="en" dirty="0"/>
              <a:t>will return an array with all </a:t>
            </a:r>
            <a:r>
              <a:rPr lang="en" dirty="0">
                <a:latin typeface="Courier New"/>
                <a:ea typeface="Courier New"/>
                <a:cs typeface="Courier New"/>
                <a:sym typeface="Courier New"/>
              </a:rPr>
              <a:t>&lt;p class="intro"&gt;</a:t>
            </a:r>
            <a:r>
              <a:rPr lang="en" dirty="0"/>
              <a:t> nodes in the web.</a:t>
            </a:r>
            <a:endParaRPr dirty="0"/>
          </a:p>
          <a:p>
            <a:pPr marL="0" indent="0">
              <a:spcBef>
                <a:spcPts val="1600"/>
              </a:spcBef>
              <a:buNone/>
            </a:pPr>
            <a:r>
              <a:rPr lang="en" dirty="0"/>
              <a:t>Or if we have already a node and we want to search inside:</a:t>
            </a:r>
            <a:endParaRPr dirty="0"/>
          </a:p>
          <a:p>
            <a:pPr marL="0" indent="0">
              <a:spcBef>
                <a:spcPts val="1600"/>
              </a:spcBef>
              <a:buNone/>
            </a:pPr>
            <a:r>
              <a:rPr lang="en" dirty="0">
                <a:solidFill>
                  <a:srgbClr val="A4C2F4"/>
                </a:solidFill>
                <a:latin typeface="Consolas"/>
                <a:ea typeface="Consolas"/>
                <a:cs typeface="Consolas"/>
                <a:sym typeface="Consolas"/>
              </a:rPr>
              <a:t>var </a:t>
            </a:r>
            <a:r>
              <a:rPr lang="en" dirty="0">
                <a:solidFill>
                  <a:srgbClr val="FFE599"/>
                </a:solidFill>
                <a:latin typeface="Consolas"/>
                <a:ea typeface="Consolas"/>
                <a:cs typeface="Consolas"/>
                <a:sym typeface="Consolas"/>
              </a:rPr>
              <a:t>node </a:t>
            </a:r>
            <a:r>
              <a:rPr lang="en" dirty="0">
                <a:solidFill>
                  <a:srgbClr val="A4C2F4"/>
                </a:solidFill>
                <a:latin typeface="Consolas"/>
                <a:ea typeface="Consolas"/>
                <a:cs typeface="Consolas"/>
                <a:sym typeface="Consolas"/>
              </a:rPr>
              <a:t>= mynode.</a:t>
            </a:r>
            <a:r>
              <a:rPr lang="en" dirty="0">
                <a:solidFill>
                  <a:srgbClr val="D9D2E9"/>
                </a:solidFill>
                <a:latin typeface="Consolas"/>
                <a:ea typeface="Consolas"/>
                <a:cs typeface="Consolas"/>
                <a:sym typeface="Consolas"/>
              </a:rPr>
              <a:t>querySelectorAll</a:t>
            </a:r>
            <a:r>
              <a:rPr lang="en" dirty="0">
                <a:solidFill>
                  <a:srgbClr val="A4C2F4"/>
                </a:solidFill>
                <a:latin typeface="Consolas"/>
                <a:ea typeface="Consolas"/>
                <a:cs typeface="Consolas"/>
                <a:sym typeface="Consolas"/>
              </a:rPr>
              <a:t>(</a:t>
            </a:r>
            <a:r>
              <a:rPr lang="en" dirty="0">
                <a:solidFill>
                  <a:srgbClr val="C27BA0"/>
                </a:solidFill>
                <a:latin typeface="Consolas"/>
                <a:ea typeface="Consolas"/>
                <a:cs typeface="Consolas"/>
                <a:sym typeface="Consolas"/>
              </a:rPr>
              <a:t>"p.intro"</a:t>
            </a:r>
            <a:r>
              <a:rPr lang="en" dirty="0">
                <a:solidFill>
                  <a:srgbClr val="A4C2F4"/>
                </a:solidFill>
                <a:latin typeface="Consolas"/>
                <a:ea typeface="Consolas"/>
                <a:cs typeface="Consolas"/>
                <a:sym typeface="Consolas"/>
              </a:rPr>
              <a:t>)</a:t>
            </a:r>
            <a:endParaRPr dirty="0">
              <a:solidFill>
                <a:srgbClr val="A4C2F4"/>
              </a:solidFill>
              <a:latin typeface="Consolas"/>
              <a:ea typeface="Consolas"/>
              <a:cs typeface="Consolas"/>
              <a:sym typeface="Consolas"/>
            </a:endParaRPr>
          </a:p>
          <a:p>
            <a:pPr marL="0" indent="0">
              <a:spcBef>
                <a:spcPts val="1600"/>
              </a:spcBef>
              <a:buNone/>
            </a:pPr>
            <a:endParaRPr dirty="0"/>
          </a:p>
          <a:p>
            <a:pPr marL="0" indent="0">
              <a:spcBef>
                <a:spcPts val="1600"/>
              </a:spcBef>
              <a:spcAft>
                <a:spcPts val="1600"/>
              </a:spcAft>
              <a:buNone/>
            </a:pP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4"/>
          <p:cNvSpPr txBox="1">
            <a:spLocks noGrp="1"/>
          </p:cNvSpPr>
          <p:nvPr>
            <p:ph type="title"/>
          </p:nvPr>
        </p:nvSpPr>
        <p:spPr>
          <a:xfrm>
            <a:off x="15240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Javascript: modify nodes</a:t>
            </a:r>
            <a:endParaRPr dirty="0">
              <a:solidFill>
                <a:srgbClr val="FFFF00"/>
              </a:solidFill>
            </a:endParaRPr>
          </a:p>
        </p:txBody>
      </p:sp>
      <p:sp>
        <p:nvSpPr>
          <p:cNvPr id="406" name="Google Shape;406;p64"/>
          <p:cNvSpPr txBox="1">
            <a:spLocks noGrp="1"/>
          </p:cNvSpPr>
          <p:nvPr>
            <p:ph type="body" idx="1"/>
          </p:nvPr>
        </p:nvSpPr>
        <p:spPr>
          <a:xfrm>
            <a:off x="533400" y="1295400"/>
            <a:ext cx="8229600" cy="48006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800" dirty="0"/>
              <a:t>From JS you can change the attributes</a:t>
            </a:r>
            <a:endParaRPr sz="1800" dirty="0"/>
          </a:p>
          <a:p>
            <a:pPr marL="0" indent="0">
              <a:buNone/>
            </a:pPr>
            <a:r>
              <a:rPr lang="en" sz="2000" dirty="0">
                <a:solidFill>
                  <a:schemeClr val="tx2">
                    <a:lumMod val="60000"/>
                    <a:lumOff val="40000"/>
                  </a:schemeClr>
                </a:solidFill>
                <a:latin typeface="Consolas"/>
                <a:ea typeface="Consolas"/>
                <a:cs typeface="Consolas"/>
                <a:sym typeface="Consolas"/>
              </a:rPr>
              <a:t>mynode.id = "intro"; //sets an id</a:t>
            </a:r>
            <a:endParaRPr sz="2000" dirty="0">
              <a:solidFill>
                <a:schemeClr val="tx2">
                  <a:lumMod val="60000"/>
                  <a:lumOff val="40000"/>
                </a:schemeClr>
              </a:solidFill>
              <a:latin typeface="Consolas"/>
              <a:ea typeface="Consolas"/>
              <a:cs typeface="Consolas"/>
              <a:sym typeface="Consolas"/>
            </a:endParaRPr>
          </a:p>
          <a:p>
            <a:pPr marL="0" indent="0">
              <a:buNone/>
            </a:pPr>
            <a:r>
              <a:rPr lang="en" sz="2000" dirty="0">
                <a:solidFill>
                  <a:schemeClr val="tx2">
                    <a:lumMod val="60000"/>
                    <a:lumOff val="40000"/>
                  </a:schemeClr>
                </a:solidFill>
                <a:latin typeface="Consolas"/>
                <a:ea typeface="Consolas"/>
                <a:cs typeface="Consolas"/>
                <a:sym typeface="Consolas"/>
              </a:rPr>
              <a:t>mynode.className = "important"; //set class</a:t>
            </a:r>
            <a:endParaRPr sz="2000" dirty="0">
              <a:solidFill>
                <a:schemeClr val="tx2">
                  <a:lumMod val="60000"/>
                  <a:lumOff val="40000"/>
                </a:schemeClr>
              </a:solidFill>
              <a:latin typeface="Consolas"/>
              <a:ea typeface="Consolas"/>
              <a:cs typeface="Consolas"/>
              <a:sym typeface="Consolas"/>
            </a:endParaRPr>
          </a:p>
          <a:p>
            <a:pPr marL="0" indent="0">
              <a:buClr>
                <a:schemeClr val="dk1"/>
              </a:buClr>
              <a:buSzPts val="1100"/>
              <a:buNone/>
            </a:pPr>
            <a:r>
              <a:rPr lang="en" sz="2000" dirty="0">
                <a:solidFill>
                  <a:schemeClr val="tx2">
                    <a:lumMod val="60000"/>
                    <a:lumOff val="40000"/>
                  </a:schemeClr>
                </a:solidFill>
                <a:latin typeface="Consolas"/>
                <a:ea typeface="Consolas"/>
                <a:cs typeface="Consolas"/>
                <a:sym typeface="Consolas"/>
              </a:rPr>
              <a:t>mynode.classList.add("good"); //to add to the current classes</a:t>
            </a:r>
            <a:endParaRPr sz="2000" dirty="0">
              <a:solidFill>
                <a:schemeClr val="tx2">
                  <a:lumMod val="60000"/>
                  <a:lumOff val="40000"/>
                </a:schemeClr>
              </a:solidFill>
              <a:latin typeface="Consolas"/>
              <a:ea typeface="Consolas"/>
              <a:cs typeface="Consolas"/>
              <a:sym typeface="Consolas"/>
            </a:endParaRPr>
          </a:p>
          <a:p>
            <a:pPr marL="0" indent="0">
              <a:buClr>
                <a:schemeClr val="dk1"/>
              </a:buClr>
              <a:buSzPts val="1100"/>
              <a:buNone/>
            </a:pPr>
            <a:endParaRPr sz="2000" dirty="0">
              <a:solidFill>
                <a:schemeClr val="tx2">
                  <a:lumMod val="60000"/>
                  <a:lumOff val="40000"/>
                </a:schemeClr>
              </a:solidFill>
            </a:endParaRPr>
          </a:p>
          <a:p>
            <a:pPr marL="0" indent="0">
              <a:buClr>
                <a:schemeClr val="dk1"/>
              </a:buClr>
              <a:buSzPts val="1100"/>
              <a:buNone/>
            </a:pPr>
            <a:r>
              <a:rPr lang="en" sz="1800" dirty="0"/>
              <a:t>Change the content </a:t>
            </a:r>
            <a:endParaRPr sz="1800" dirty="0"/>
          </a:p>
          <a:p>
            <a:pPr marL="0" indent="0">
              <a:buNone/>
            </a:pPr>
            <a:r>
              <a:rPr lang="en" sz="1800" dirty="0">
                <a:solidFill>
                  <a:schemeClr val="tx2">
                    <a:lumMod val="60000"/>
                    <a:lumOff val="40000"/>
                  </a:schemeClr>
                </a:solidFill>
                <a:latin typeface="Consolas"/>
                <a:ea typeface="Consolas"/>
                <a:cs typeface="Consolas"/>
                <a:sym typeface="Consolas"/>
              </a:rPr>
              <a:t>mynode.innerHTML =</a:t>
            </a:r>
            <a:r>
              <a:rPr lang="en" sz="1800" dirty="0">
                <a:solidFill>
                  <a:srgbClr val="D0E0E3"/>
                </a:solidFill>
                <a:latin typeface="Consolas"/>
                <a:ea typeface="Consolas"/>
                <a:cs typeface="Consolas"/>
                <a:sym typeface="Consolas"/>
              </a:rPr>
              <a:t> </a:t>
            </a:r>
            <a:r>
              <a:rPr lang="en" sz="1800" dirty="0">
                <a:solidFill>
                  <a:srgbClr val="C27BA0"/>
                </a:solidFill>
                <a:latin typeface="Consolas"/>
                <a:ea typeface="Consolas"/>
                <a:cs typeface="Consolas"/>
                <a:sym typeface="Consolas"/>
              </a:rPr>
              <a:t>"&lt;p&gt;text to show&lt;/p&gt;"</a:t>
            </a:r>
            <a:r>
              <a:rPr lang="en" sz="1800" dirty="0">
                <a:solidFill>
                  <a:srgbClr val="D0E0E3"/>
                </a:solidFill>
                <a:latin typeface="Consolas"/>
                <a:ea typeface="Consolas"/>
                <a:cs typeface="Consolas"/>
                <a:sym typeface="Consolas"/>
              </a:rPr>
              <a:t>; </a:t>
            </a:r>
            <a:r>
              <a:rPr lang="en" sz="1800" dirty="0">
                <a:solidFill>
                  <a:srgbClr val="93C47D"/>
                </a:solidFill>
                <a:latin typeface="Consolas"/>
                <a:ea typeface="Consolas"/>
                <a:cs typeface="Consolas"/>
                <a:sym typeface="Consolas"/>
              </a:rPr>
              <a:t>//change content</a:t>
            </a:r>
            <a:endParaRPr sz="1800" dirty="0">
              <a:solidFill>
                <a:srgbClr val="93C47D"/>
              </a:solidFill>
              <a:latin typeface="Consolas"/>
              <a:ea typeface="Consolas"/>
              <a:cs typeface="Consolas"/>
              <a:sym typeface="Consolas"/>
            </a:endParaRPr>
          </a:p>
          <a:p>
            <a:pPr marL="0" indent="0">
              <a:buClr>
                <a:schemeClr val="dk1"/>
              </a:buClr>
              <a:buSzPts val="1100"/>
              <a:buNone/>
            </a:pPr>
            <a:endParaRPr sz="1800" dirty="0"/>
          </a:p>
          <a:p>
            <a:pPr marL="0" indent="0">
              <a:buClr>
                <a:schemeClr val="dk1"/>
              </a:buClr>
              <a:buSzPts val="1100"/>
              <a:buNone/>
            </a:pPr>
            <a:r>
              <a:rPr lang="en" sz="1800" dirty="0"/>
              <a:t>Modify the style (CSS)</a:t>
            </a:r>
            <a:endParaRPr sz="1800" dirty="0">
              <a:solidFill>
                <a:srgbClr val="D0E0E3"/>
              </a:solidFill>
              <a:latin typeface="Courier New"/>
              <a:ea typeface="Courier New"/>
              <a:cs typeface="Courier New"/>
              <a:sym typeface="Courier New"/>
            </a:endParaRPr>
          </a:p>
          <a:p>
            <a:pPr marL="0" indent="0">
              <a:buNone/>
            </a:pPr>
            <a:r>
              <a:rPr lang="en" sz="1800" dirty="0">
                <a:solidFill>
                  <a:schemeClr val="tx2">
                    <a:lumMod val="60000"/>
                    <a:lumOff val="40000"/>
                  </a:schemeClr>
                </a:solidFill>
                <a:latin typeface="Consolas"/>
                <a:ea typeface="Consolas"/>
                <a:cs typeface="Consolas"/>
                <a:sym typeface="Consolas"/>
              </a:rPr>
              <a:t>mynode.style.color = </a:t>
            </a:r>
            <a:r>
              <a:rPr lang="en" sz="1800" dirty="0">
                <a:solidFill>
                  <a:srgbClr val="C27BA0"/>
                </a:solidFill>
                <a:latin typeface="Consolas"/>
                <a:ea typeface="Consolas"/>
                <a:cs typeface="Consolas"/>
                <a:sym typeface="Consolas"/>
              </a:rPr>
              <a:t>"red"</a:t>
            </a:r>
            <a:r>
              <a:rPr lang="en" sz="1800" dirty="0">
                <a:solidFill>
                  <a:srgbClr val="D0E0E3"/>
                </a:solidFill>
                <a:latin typeface="Consolas"/>
                <a:ea typeface="Consolas"/>
                <a:cs typeface="Consolas"/>
                <a:sym typeface="Consolas"/>
              </a:rPr>
              <a:t>; </a:t>
            </a:r>
            <a:r>
              <a:rPr lang="en" sz="1800" dirty="0">
                <a:solidFill>
                  <a:srgbClr val="93C47D"/>
                </a:solidFill>
                <a:latin typeface="Consolas"/>
                <a:ea typeface="Consolas"/>
                <a:cs typeface="Consolas"/>
                <a:sym typeface="Consolas"/>
              </a:rPr>
              <a:t>//change any css properties</a:t>
            </a:r>
            <a:endParaRPr sz="1800" dirty="0">
              <a:solidFill>
                <a:srgbClr val="93C47D"/>
              </a:solidFill>
              <a:latin typeface="Consolas"/>
              <a:ea typeface="Consolas"/>
              <a:cs typeface="Consolas"/>
              <a:sym typeface="Consolas"/>
            </a:endParaRPr>
          </a:p>
          <a:p>
            <a:pPr marL="0" indent="0">
              <a:buNone/>
            </a:pPr>
            <a:endParaRPr sz="1800" dirty="0"/>
          </a:p>
          <a:p>
            <a:pPr marL="0" indent="0">
              <a:buNone/>
            </a:pPr>
            <a:r>
              <a:rPr lang="en" sz="1800" dirty="0"/>
              <a:t>or add the behaviour of a node</a:t>
            </a:r>
            <a:endParaRPr sz="1800" dirty="0"/>
          </a:p>
          <a:p>
            <a:pPr marL="0" indent="0">
              <a:buNone/>
            </a:pPr>
            <a:r>
              <a:rPr lang="en" sz="1800" dirty="0">
                <a:solidFill>
                  <a:schemeClr val="tx2">
                    <a:lumMod val="60000"/>
                    <a:lumOff val="40000"/>
                  </a:schemeClr>
                </a:solidFill>
                <a:latin typeface="Consolas"/>
                <a:ea typeface="Consolas"/>
                <a:cs typeface="Consolas"/>
                <a:sym typeface="Consolas"/>
              </a:rPr>
              <a:t>mynode.addEventListener(</a:t>
            </a:r>
            <a:r>
              <a:rPr lang="en" sz="1800" dirty="0">
                <a:solidFill>
                  <a:srgbClr val="C27BA0"/>
                </a:solidFill>
                <a:latin typeface="Consolas"/>
                <a:ea typeface="Consolas"/>
                <a:cs typeface="Consolas"/>
                <a:sym typeface="Consolas"/>
              </a:rPr>
              <a:t>"click</a:t>
            </a:r>
            <a:r>
              <a:rPr lang="en" sz="1800" dirty="0">
                <a:solidFill>
                  <a:schemeClr val="tx2">
                    <a:lumMod val="60000"/>
                    <a:lumOff val="40000"/>
                  </a:schemeClr>
                </a:solidFill>
                <a:latin typeface="Consolas"/>
                <a:ea typeface="Consolas"/>
                <a:cs typeface="Consolas"/>
                <a:sym typeface="Consolas"/>
              </a:rPr>
              <a:t>", function(e) {</a:t>
            </a:r>
            <a:endParaRPr sz="1800" dirty="0">
              <a:solidFill>
                <a:schemeClr val="tx2">
                  <a:lumMod val="60000"/>
                  <a:lumOff val="40000"/>
                </a:schemeClr>
              </a:solidFill>
              <a:latin typeface="Consolas"/>
              <a:ea typeface="Consolas"/>
              <a:cs typeface="Consolas"/>
              <a:sym typeface="Consolas"/>
            </a:endParaRPr>
          </a:p>
          <a:p>
            <a:pPr marL="0" indent="0">
              <a:buNone/>
            </a:pPr>
            <a:r>
              <a:rPr lang="en" sz="1800" dirty="0">
                <a:solidFill>
                  <a:srgbClr val="D0E0E3"/>
                </a:solidFill>
                <a:latin typeface="Consolas"/>
                <a:ea typeface="Consolas"/>
                <a:cs typeface="Consolas"/>
                <a:sym typeface="Consolas"/>
              </a:rPr>
              <a:t>	</a:t>
            </a:r>
            <a:r>
              <a:rPr lang="en" sz="1800" dirty="0">
                <a:solidFill>
                  <a:srgbClr val="93C47D"/>
                </a:solidFill>
                <a:latin typeface="Consolas"/>
                <a:ea typeface="Consolas"/>
                <a:cs typeface="Consolas"/>
                <a:sym typeface="Consolas"/>
              </a:rPr>
              <a:t>//do something</a:t>
            </a:r>
            <a:endParaRPr sz="1800" dirty="0">
              <a:solidFill>
                <a:srgbClr val="93C47D"/>
              </a:solidFill>
              <a:latin typeface="Consolas"/>
              <a:ea typeface="Consolas"/>
              <a:cs typeface="Consolas"/>
              <a:sym typeface="Consolas"/>
            </a:endParaRPr>
          </a:p>
          <a:p>
            <a:pPr marL="0" indent="0">
              <a:buNone/>
            </a:pPr>
            <a:r>
              <a:rPr lang="en" sz="1800" dirty="0">
                <a:solidFill>
                  <a:schemeClr val="tx2">
                    <a:lumMod val="60000"/>
                    <a:lumOff val="40000"/>
                  </a:schemeClr>
                </a:solidFill>
                <a:latin typeface="Consolas"/>
                <a:ea typeface="Consolas"/>
                <a:cs typeface="Consolas"/>
                <a:sym typeface="Consolas"/>
              </a:rPr>
              <a:t>});</a:t>
            </a:r>
            <a:endParaRPr sz="1600" dirty="0">
              <a:solidFill>
                <a:schemeClr val="tx2">
                  <a:lumMod val="60000"/>
                  <a:lumOff val="40000"/>
                </a:schemeClr>
              </a:solidFill>
              <a:latin typeface="Consolas"/>
              <a:ea typeface="Consolas"/>
              <a:cs typeface="Consolas"/>
              <a:sym typeface="Consola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5"/>
          <p:cNvSpPr txBox="1">
            <a:spLocks noGrp="1"/>
          </p:cNvSpPr>
          <p:nvPr>
            <p:ph type="title"/>
          </p:nvPr>
        </p:nvSpPr>
        <p:spPr>
          <a:xfrm>
            <a:off x="14478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Javascript: create nodes</a:t>
            </a:r>
            <a:endParaRPr dirty="0">
              <a:solidFill>
                <a:srgbClr val="FFFF00"/>
              </a:solidFill>
            </a:endParaRPr>
          </a:p>
        </p:txBody>
      </p:sp>
      <p:sp>
        <p:nvSpPr>
          <p:cNvPr id="412" name="Google Shape;412;p65"/>
          <p:cNvSpPr txBox="1">
            <a:spLocks noGrp="1"/>
          </p:cNvSpPr>
          <p:nvPr>
            <p:ph type="body" idx="1"/>
          </p:nvPr>
        </p:nvSpPr>
        <p:spPr>
          <a:xfrm>
            <a:off x="457200" y="1295400"/>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2400" dirty="0"/>
              <a:t>Create elements:</a:t>
            </a:r>
            <a:endParaRPr sz="2400" dirty="0"/>
          </a:p>
          <a:p>
            <a:pPr marL="0" indent="0">
              <a:buNone/>
            </a:pPr>
            <a:r>
              <a:rPr lang="en" sz="2400" dirty="0">
                <a:solidFill>
                  <a:srgbClr val="A4C2F4"/>
                </a:solidFill>
                <a:latin typeface="Consolas"/>
                <a:ea typeface="Consolas"/>
                <a:cs typeface="Consolas"/>
                <a:sym typeface="Consolas"/>
              </a:rPr>
              <a:t>var </a:t>
            </a:r>
            <a:r>
              <a:rPr lang="en" sz="2400" dirty="0">
                <a:solidFill>
                  <a:srgbClr val="A2C4C9"/>
                </a:solidFill>
                <a:latin typeface="Consolas"/>
                <a:ea typeface="Consolas"/>
                <a:cs typeface="Consolas"/>
                <a:sym typeface="Consolas"/>
              </a:rPr>
              <a:t>element = document.</a:t>
            </a:r>
            <a:r>
              <a:rPr lang="en" sz="2400" dirty="0">
                <a:solidFill>
                  <a:srgbClr val="FFE599"/>
                </a:solidFill>
                <a:latin typeface="Consolas"/>
                <a:ea typeface="Consolas"/>
                <a:cs typeface="Consolas"/>
                <a:sym typeface="Consolas"/>
              </a:rPr>
              <a:t>createElement</a:t>
            </a:r>
            <a:r>
              <a:rPr lang="en" sz="2400" dirty="0">
                <a:solidFill>
                  <a:srgbClr val="A2C4C9"/>
                </a:solidFill>
                <a:latin typeface="Consolas"/>
                <a:ea typeface="Consolas"/>
                <a:cs typeface="Consolas"/>
                <a:sym typeface="Consolas"/>
              </a:rPr>
              <a:t>(</a:t>
            </a:r>
            <a:r>
              <a:rPr lang="en" sz="2400" dirty="0">
                <a:solidFill>
                  <a:srgbClr val="D5A6BD"/>
                </a:solidFill>
                <a:latin typeface="Consolas"/>
                <a:ea typeface="Consolas"/>
                <a:cs typeface="Consolas"/>
                <a:sym typeface="Consolas"/>
              </a:rPr>
              <a:t>"div"</a:t>
            </a:r>
            <a:r>
              <a:rPr lang="en" sz="2400" dirty="0">
                <a:solidFill>
                  <a:srgbClr val="A2C4C9"/>
                </a:solidFill>
                <a:latin typeface="Consolas"/>
                <a:ea typeface="Consolas"/>
                <a:cs typeface="Consolas"/>
                <a:sym typeface="Consolas"/>
              </a:rPr>
              <a:t>);</a:t>
            </a:r>
            <a:br>
              <a:rPr lang="en" sz="2400" dirty="0">
                <a:solidFill>
                  <a:srgbClr val="A2C4C9"/>
                </a:solidFill>
                <a:latin typeface="Courier New"/>
                <a:ea typeface="Courier New"/>
                <a:cs typeface="Courier New"/>
                <a:sym typeface="Courier New"/>
              </a:rPr>
            </a:br>
            <a:endParaRPr sz="2400" dirty="0">
              <a:solidFill>
                <a:srgbClr val="A2C4C9"/>
              </a:solidFill>
              <a:latin typeface="Courier New"/>
              <a:ea typeface="Courier New"/>
              <a:cs typeface="Courier New"/>
              <a:sym typeface="Courier New"/>
            </a:endParaRPr>
          </a:p>
          <a:p>
            <a:pPr marL="0" indent="0">
              <a:buNone/>
            </a:pPr>
            <a:r>
              <a:rPr lang="en" sz="2400" dirty="0"/>
              <a:t>And attach them to the DOM:</a:t>
            </a:r>
            <a:endParaRPr sz="2400" dirty="0"/>
          </a:p>
          <a:p>
            <a:pPr marL="0" indent="0">
              <a:buNone/>
            </a:pPr>
            <a:r>
              <a:rPr lang="en" sz="2400" dirty="0">
                <a:solidFill>
                  <a:srgbClr val="A2C4C9"/>
                </a:solidFill>
                <a:latin typeface="Consolas"/>
                <a:ea typeface="Consolas"/>
                <a:cs typeface="Consolas"/>
                <a:sym typeface="Consolas"/>
              </a:rPr>
              <a:t>document.querySelector(</a:t>
            </a:r>
            <a:r>
              <a:rPr lang="en" sz="2400" dirty="0">
                <a:solidFill>
                  <a:srgbClr val="D5A6BD"/>
                </a:solidFill>
                <a:latin typeface="Consolas"/>
                <a:ea typeface="Consolas"/>
                <a:cs typeface="Consolas"/>
                <a:sym typeface="Consolas"/>
              </a:rPr>
              <a:t>"#main"</a:t>
            </a:r>
            <a:r>
              <a:rPr lang="en" sz="2400" dirty="0">
                <a:solidFill>
                  <a:srgbClr val="A2C4C9"/>
                </a:solidFill>
                <a:latin typeface="Consolas"/>
                <a:ea typeface="Consolas"/>
                <a:cs typeface="Consolas"/>
                <a:sym typeface="Consolas"/>
              </a:rPr>
              <a:t>).</a:t>
            </a:r>
            <a:r>
              <a:rPr lang="en" sz="2400" dirty="0">
                <a:solidFill>
                  <a:srgbClr val="FFE599"/>
                </a:solidFill>
                <a:latin typeface="Consolas"/>
                <a:ea typeface="Consolas"/>
                <a:cs typeface="Consolas"/>
                <a:sym typeface="Consolas"/>
              </a:rPr>
              <a:t>appendChild</a:t>
            </a:r>
            <a:r>
              <a:rPr lang="en" sz="2400" dirty="0">
                <a:solidFill>
                  <a:srgbClr val="A2C4C9"/>
                </a:solidFill>
                <a:latin typeface="Consolas"/>
                <a:ea typeface="Consolas"/>
                <a:cs typeface="Consolas"/>
                <a:sym typeface="Consolas"/>
              </a:rPr>
              <a:t>( element );</a:t>
            </a:r>
            <a:br>
              <a:rPr lang="en" sz="2400" dirty="0">
                <a:solidFill>
                  <a:srgbClr val="A2C4C9"/>
                </a:solidFill>
                <a:latin typeface="Courier New"/>
                <a:ea typeface="Courier New"/>
                <a:cs typeface="Courier New"/>
                <a:sym typeface="Courier New"/>
              </a:rPr>
            </a:br>
            <a:endParaRPr sz="2400" dirty="0">
              <a:solidFill>
                <a:srgbClr val="A2C4C9"/>
              </a:solidFill>
              <a:latin typeface="Courier New"/>
              <a:ea typeface="Courier New"/>
              <a:cs typeface="Courier New"/>
              <a:sym typeface="Courier New"/>
            </a:endParaRPr>
          </a:p>
          <a:p>
            <a:pPr marL="0" indent="0">
              <a:buNone/>
            </a:pPr>
            <a:r>
              <a:rPr lang="en" sz="2400" dirty="0"/>
              <a:t>Or remove it from its parent:</a:t>
            </a:r>
            <a:endParaRPr sz="2400" dirty="0"/>
          </a:p>
          <a:p>
            <a:pPr marL="0" indent="0">
              <a:buNone/>
            </a:pPr>
            <a:r>
              <a:rPr lang="en" sz="2400" dirty="0">
                <a:solidFill>
                  <a:srgbClr val="A2C4C9"/>
                </a:solidFill>
                <a:latin typeface="Consolas"/>
                <a:ea typeface="Consolas"/>
                <a:cs typeface="Consolas"/>
                <a:sym typeface="Consolas"/>
              </a:rPr>
              <a:t>element.</a:t>
            </a:r>
            <a:r>
              <a:rPr lang="en" sz="2400" dirty="0">
                <a:solidFill>
                  <a:srgbClr val="FFE599"/>
                </a:solidFill>
                <a:latin typeface="Consolas"/>
                <a:ea typeface="Consolas"/>
                <a:cs typeface="Consolas"/>
                <a:sym typeface="Consolas"/>
              </a:rPr>
              <a:t>remove</a:t>
            </a:r>
            <a:r>
              <a:rPr lang="en" sz="2400" dirty="0">
                <a:solidFill>
                  <a:srgbClr val="A2C4C9"/>
                </a:solidFill>
                <a:latin typeface="Consolas"/>
                <a:ea typeface="Consolas"/>
                <a:cs typeface="Consolas"/>
                <a:sym typeface="Consolas"/>
              </a:rPr>
              <a:t>();</a:t>
            </a:r>
            <a:endParaRPr sz="2400" dirty="0">
              <a:solidFill>
                <a:srgbClr val="A2C4C9"/>
              </a:solidFill>
              <a:latin typeface="Consolas"/>
              <a:ea typeface="Consolas"/>
              <a:cs typeface="Consolas"/>
              <a:sym typeface="Consolas"/>
            </a:endParaRPr>
          </a:p>
          <a:p>
            <a:pPr marL="0" indent="0">
              <a:buNone/>
            </a:pPr>
            <a:endParaRPr sz="2400" dirty="0">
              <a:solidFill>
                <a:srgbClr val="A2C4C9"/>
              </a:solidFill>
              <a:latin typeface="Consolas"/>
              <a:ea typeface="Consolas"/>
              <a:cs typeface="Consolas"/>
              <a:sym typeface="Consolas"/>
            </a:endParaRPr>
          </a:p>
          <a:p>
            <a:pPr marL="0" indent="0">
              <a:buNone/>
            </a:pPr>
            <a:r>
              <a:rPr lang="en" sz="2400" dirty="0"/>
              <a:t>You can clone an element also easily:</a:t>
            </a:r>
            <a:endParaRPr sz="2400" dirty="0"/>
          </a:p>
          <a:p>
            <a:pPr marL="0" indent="0">
              <a:lnSpc>
                <a:spcPct val="115000"/>
              </a:lnSpc>
              <a:buNone/>
            </a:pPr>
            <a:r>
              <a:rPr lang="en" sz="2400" dirty="0">
                <a:solidFill>
                  <a:srgbClr val="A4C2F4"/>
                </a:solidFill>
                <a:latin typeface="Consolas"/>
                <a:ea typeface="Consolas"/>
                <a:cs typeface="Consolas"/>
                <a:sym typeface="Consolas"/>
              </a:rPr>
              <a:t>var </a:t>
            </a:r>
            <a:r>
              <a:rPr lang="en" sz="2400" dirty="0">
                <a:solidFill>
                  <a:srgbClr val="A2C4C9"/>
                </a:solidFill>
                <a:latin typeface="Consolas"/>
                <a:ea typeface="Consolas"/>
                <a:cs typeface="Consolas"/>
                <a:sym typeface="Consolas"/>
              </a:rPr>
              <a:t>cloned = element.</a:t>
            </a:r>
            <a:r>
              <a:rPr lang="en" sz="2400" dirty="0">
                <a:solidFill>
                  <a:srgbClr val="FFE599"/>
                </a:solidFill>
                <a:latin typeface="Consolas"/>
                <a:ea typeface="Consolas"/>
                <a:cs typeface="Consolas"/>
                <a:sym typeface="Consolas"/>
              </a:rPr>
              <a:t>cloneNode</a:t>
            </a:r>
            <a:r>
              <a:rPr lang="en" sz="2400" dirty="0">
                <a:solidFill>
                  <a:srgbClr val="A2C4C9"/>
                </a:solidFill>
                <a:latin typeface="Consolas"/>
                <a:ea typeface="Consolas"/>
                <a:cs typeface="Consolas"/>
                <a:sym typeface="Consolas"/>
              </a:rPr>
              <a:t>(true);</a:t>
            </a:r>
            <a:endParaRPr sz="2400" dirty="0">
              <a:solidFill>
                <a:srgbClr val="A2C4C9"/>
              </a:solidFill>
              <a:latin typeface="Consolas"/>
              <a:ea typeface="Consolas"/>
              <a:cs typeface="Consolas"/>
              <a:sym typeface="Consolas"/>
            </a:endParaRPr>
          </a:p>
          <a:p>
            <a:pPr marL="0" indent="0">
              <a:buNone/>
            </a:pPr>
            <a:endParaRPr sz="1400" dirty="0">
              <a:solidFill>
                <a:srgbClr val="A2C4C9"/>
              </a:solidFill>
              <a:latin typeface="Consolas"/>
              <a:ea typeface="Consolas"/>
              <a:cs typeface="Consolas"/>
              <a:sym typeface="Consola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6"/>
          <p:cNvSpPr txBox="1">
            <a:spLocks noGrp="1"/>
          </p:cNvSpPr>
          <p:nvPr>
            <p:ph type="title"/>
          </p:nvPr>
        </p:nvSpPr>
        <p:spPr>
          <a:xfrm>
            <a:off x="1371600" y="76200"/>
            <a:ext cx="8520600" cy="572700"/>
          </a:xfrm>
          <a:prstGeom prst="rect">
            <a:avLst/>
          </a:prstGeom>
        </p:spPr>
        <p:txBody>
          <a:bodyPr spcFirstLastPara="1" wrap="square" lIns="91425" tIns="91425" rIns="91425" bIns="91425" anchor="t" anchorCtr="0">
            <a:noAutofit/>
          </a:bodyPr>
          <a:lstStyle/>
          <a:p>
            <a:pPr algn="l"/>
            <a:r>
              <a:rPr lang="en" sz="4000" dirty="0">
                <a:solidFill>
                  <a:srgbClr val="FFFF00"/>
                </a:solidFill>
              </a:rPr>
              <a:t>Javascript: hide and show elements</a:t>
            </a:r>
            <a:endParaRPr sz="4000" dirty="0">
              <a:solidFill>
                <a:srgbClr val="FFFF00"/>
              </a:solidFill>
            </a:endParaRPr>
          </a:p>
        </p:txBody>
      </p:sp>
      <p:sp>
        <p:nvSpPr>
          <p:cNvPr id="418" name="Google Shape;418;p66"/>
          <p:cNvSpPr txBox="1">
            <a:spLocks noGrp="1"/>
          </p:cNvSpPr>
          <p:nvPr>
            <p:ph type="body" idx="1"/>
          </p:nvPr>
        </p:nvSpPr>
        <p:spPr>
          <a:xfrm>
            <a:off x="457200" y="1524000"/>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800" dirty="0"/>
              <a:t>Sometimes it may be useful to hide one element or show another.</a:t>
            </a:r>
            <a:endParaRPr sz="1800" dirty="0"/>
          </a:p>
          <a:p>
            <a:pPr marL="0" indent="0">
              <a:spcBef>
                <a:spcPts val="1600"/>
              </a:spcBef>
              <a:buNone/>
            </a:pPr>
            <a:r>
              <a:rPr lang="en" sz="1800" dirty="0"/>
              <a:t>You can change an element CSS directly by accessing its property style.</a:t>
            </a:r>
            <a:endParaRPr sz="1800" dirty="0"/>
          </a:p>
          <a:p>
            <a:pPr marL="0" indent="0">
              <a:spcBef>
                <a:spcPts val="1600"/>
              </a:spcBef>
              <a:buNone/>
            </a:pPr>
            <a:r>
              <a:rPr lang="en" sz="1800" dirty="0"/>
              <a:t>To avoid being displayed on the web change display to "none"</a:t>
            </a:r>
            <a:endParaRPr sz="1800" dirty="0"/>
          </a:p>
          <a:p>
            <a:pPr marL="0" indent="0">
              <a:spcBef>
                <a:spcPts val="1600"/>
              </a:spcBef>
              <a:buNone/>
            </a:pPr>
            <a:r>
              <a:rPr lang="en" sz="1800" dirty="0">
                <a:latin typeface="Consolas"/>
                <a:ea typeface="Consolas"/>
                <a:cs typeface="Consolas"/>
                <a:sym typeface="Consolas"/>
              </a:rPr>
              <a:t>element.</a:t>
            </a:r>
            <a:r>
              <a:rPr lang="en" sz="1800" dirty="0">
                <a:solidFill>
                  <a:srgbClr val="F9CB9C"/>
                </a:solidFill>
                <a:latin typeface="Consolas"/>
                <a:ea typeface="Consolas"/>
                <a:cs typeface="Consolas"/>
                <a:sym typeface="Consolas"/>
              </a:rPr>
              <a:t>style</a:t>
            </a:r>
            <a:r>
              <a:rPr lang="en" sz="1800" dirty="0">
                <a:latin typeface="Consolas"/>
                <a:ea typeface="Consolas"/>
                <a:cs typeface="Consolas"/>
                <a:sym typeface="Consolas"/>
              </a:rPr>
              <a:t>.display = </a:t>
            </a:r>
            <a:r>
              <a:rPr lang="en" sz="1800" dirty="0">
                <a:solidFill>
                  <a:srgbClr val="D5A6BD"/>
                </a:solidFill>
                <a:latin typeface="Consolas"/>
                <a:ea typeface="Consolas"/>
                <a:cs typeface="Consolas"/>
                <a:sym typeface="Consolas"/>
              </a:rPr>
              <a:t>"none"</a:t>
            </a:r>
            <a:r>
              <a:rPr lang="en" sz="1800" dirty="0">
                <a:latin typeface="Consolas"/>
                <a:ea typeface="Consolas"/>
                <a:cs typeface="Consolas"/>
                <a:sym typeface="Consolas"/>
              </a:rPr>
              <a:t>; </a:t>
            </a:r>
            <a:r>
              <a:rPr lang="en" sz="1800" dirty="0">
                <a:solidFill>
                  <a:srgbClr val="93C47D"/>
                </a:solidFill>
                <a:latin typeface="Consolas"/>
                <a:ea typeface="Consolas"/>
                <a:cs typeface="Consolas"/>
                <a:sym typeface="Consolas"/>
              </a:rPr>
              <a:t>//hides elements from being rendered</a:t>
            </a:r>
            <a:br>
              <a:rPr lang="en" sz="1800" dirty="0">
                <a:latin typeface="Consolas"/>
                <a:ea typeface="Consolas"/>
                <a:cs typeface="Consolas"/>
                <a:sym typeface="Consolas"/>
              </a:rPr>
            </a:br>
            <a:r>
              <a:rPr lang="en" sz="1800" dirty="0">
                <a:latin typeface="Consolas"/>
                <a:ea typeface="Consolas"/>
                <a:cs typeface="Consolas"/>
                <a:sym typeface="Consolas"/>
              </a:rPr>
              <a:t>element.</a:t>
            </a:r>
            <a:r>
              <a:rPr lang="en" sz="1800" dirty="0">
                <a:solidFill>
                  <a:srgbClr val="F9CB9C"/>
                </a:solidFill>
                <a:latin typeface="Consolas"/>
                <a:ea typeface="Consolas"/>
                <a:cs typeface="Consolas"/>
                <a:sym typeface="Consolas"/>
              </a:rPr>
              <a:t>style</a:t>
            </a:r>
            <a:r>
              <a:rPr lang="en" sz="1800" dirty="0">
                <a:latin typeface="Consolas"/>
                <a:ea typeface="Consolas"/>
                <a:cs typeface="Consolas"/>
                <a:sym typeface="Consolas"/>
              </a:rPr>
              <a:t>.display = </a:t>
            </a:r>
            <a:r>
              <a:rPr lang="en" sz="1800" dirty="0">
                <a:solidFill>
                  <a:srgbClr val="D5A6BD"/>
                </a:solidFill>
                <a:latin typeface="Consolas"/>
                <a:ea typeface="Consolas"/>
                <a:cs typeface="Consolas"/>
                <a:sym typeface="Consolas"/>
              </a:rPr>
              <a:t>""</a:t>
            </a:r>
            <a:r>
              <a:rPr lang="en" sz="1800" dirty="0">
                <a:latin typeface="Consolas"/>
                <a:ea typeface="Consolas"/>
                <a:cs typeface="Consolas"/>
                <a:sym typeface="Consolas"/>
              </a:rPr>
              <a:t>; </a:t>
            </a:r>
            <a:r>
              <a:rPr lang="en" sz="1800" dirty="0">
                <a:solidFill>
                  <a:srgbClr val="93C47D"/>
                </a:solidFill>
                <a:latin typeface="Consolas"/>
                <a:ea typeface="Consolas"/>
                <a:cs typeface="Consolas"/>
                <a:sym typeface="Consolas"/>
              </a:rPr>
              <a:t>//displays it again</a:t>
            </a:r>
            <a:endParaRPr sz="1800" dirty="0">
              <a:solidFill>
                <a:srgbClr val="93C47D"/>
              </a:solidFill>
              <a:latin typeface="Consolas"/>
              <a:ea typeface="Consolas"/>
              <a:cs typeface="Consolas"/>
              <a:sym typeface="Consolas"/>
            </a:endParaRPr>
          </a:p>
          <a:p>
            <a:pPr marL="0" indent="0">
              <a:spcBef>
                <a:spcPts val="1600"/>
              </a:spcBef>
              <a:spcAft>
                <a:spcPts val="1600"/>
              </a:spcAft>
              <a:buNone/>
            </a:pPr>
            <a:endParaRPr sz="1600" dirty="0">
              <a:solidFill>
                <a:srgbClr val="93C47D"/>
              </a:solidFill>
              <a:latin typeface="Consolas"/>
              <a:ea typeface="Consolas"/>
              <a:cs typeface="Consolas"/>
              <a:sym typeface="Consola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1641389" y="76200"/>
            <a:ext cx="5861222" cy="572700"/>
          </a:xfrm>
          <a:prstGeom prst="rect">
            <a:avLst/>
          </a:prstGeom>
        </p:spPr>
        <p:txBody>
          <a:bodyPr spcFirstLastPara="1" wrap="square" lIns="91425" tIns="91425" rIns="91425" bIns="91425" anchor="t" anchorCtr="0">
            <a:noAutofit/>
          </a:bodyPr>
          <a:lstStyle/>
          <a:p>
            <a:pPr algn="l"/>
            <a:r>
              <a:rPr lang="en" sz="3200" dirty="0">
                <a:solidFill>
                  <a:srgbClr val="FFFF00"/>
                </a:solidFill>
              </a:rPr>
              <a:t>Inside a browser</a:t>
            </a:r>
            <a:endParaRPr sz="3200" dirty="0">
              <a:solidFill>
                <a:srgbClr val="FFFF00"/>
              </a:solidFill>
            </a:endParaRPr>
          </a:p>
        </p:txBody>
      </p:sp>
      <p:sp>
        <p:nvSpPr>
          <p:cNvPr id="104" name="Google Shape;104;p19"/>
          <p:cNvSpPr txBox="1">
            <a:spLocks noGrp="1"/>
          </p:cNvSpPr>
          <p:nvPr>
            <p:ph type="body" idx="1"/>
          </p:nvPr>
        </p:nvSpPr>
        <p:spPr>
          <a:xfrm>
            <a:off x="311700" y="2009725"/>
            <a:ext cx="3545700" cy="37215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500"/>
              <a:t>Browsers have very differentiate parts.</a:t>
            </a:r>
            <a:endParaRPr sz="1500"/>
          </a:p>
          <a:p>
            <a:pPr marL="0" indent="0">
              <a:spcBef>
                <a:spcPts val="1600"/>
              </a:spcBef>
              <a:buNone/>
            </a:pPr>
            <a:r>
              <a:rPr lang="en" sz="1500"/>
              <a:t>We are interested in two of them:</a:t>
            </a:r>
            <a:endParaRPr sz="1500"/>
          </a:p>
          <a:p>
            <a:pPr indent="-323850">
              <a:spcBef>
                <a:spcPts val="1600"/>
              </a:spcBef>
              <a:buSzPts val="1500"/>
            </a:pPr>
            <a:r>
              <a:rPr lang="en" sz="1500"/>
              <a:t>the </a:t>
            </a:r>
            <a:r>
              <a:rPr lang="en" sz="1500">
                <a:solidFill>
                  <a:srgbClr val="B4A7D6"/>
                </a:solidFill>
              </a:rPr>
              <a:t>Rendering Engine</a:t>
            </a:r>
            <a:r>
              <a:rPr lang="en" sz="1500"/>
              <a:t> (in charge of transforming our </a:t>
            </a:r>
            <a:r>
              <a:rPr lang="en" sz="1500">
                <a:solidFill>
                  <a:srgbClr val="FFD966"/>
                </a:solidFill>
              </a:rPr>
              <a:t>HTML+CSS</a:t>
            </a:r>
            <a:r>
              <a:rPr lang="en" sz="1500"/>
              <a:t> in a visual image).</a:t>
            </a:r>
            <a:endParaRPr sz="1500"/>
          </a:p>
          <a:p>
            <a:pPr indent="-323850">
              <a:buSzPts val="1500"/>
            </a:pPr>
            <a:r>
              <a:rPr lang="en" sz="1500"/>
              <a:t>The </a:t>
            </a:r>
            <a:r>
              <a:rPr lang="en" sz="1500">
                <a:solidFill>
                  <a:srgbClr val="9FC5E8"/>
                </a:solidFill>
              </a:rPr>
              <a:t>Javascript Interpreter</a:t>
            </a:r>
            <a:r>
              <a:rPr lang="en" sz="1500"/>
              <a:t> (also known as VM), in charge of executing the </a:t>
            </a:r>
            <a:r>
              <a:rPr lang="en" sz="1500">
                <a:solidFill>
                  <a:srgbClr val="FFD966"/>
                </a:solidFill>
              </a:rPr>
              <a:t>Javascript </a:t>
            </a:r>
            <a:r>
              <a:rPr lang="en" sz="1500"/>
              <a:t>code.</a:t>
            </a:r>
            <a:endParaRPr sz="1500"/>
          </a:p>
        </p:txBody>
      </p:sp>
      <p:pic>
        <p:nvPicPr>
          <p:cNvPr id="105" name="Google Shape;105;p19"/>
          <p:cNvPicPr preferRelativeResize="0"/>
          <p:nvPr/>
        </p:nvPicPr>
        <p:blipFill>
          <a:blip r:embed="rId3">
            <a:alphaModFix/>
          </a:blip>
          <a:stretch>
            <a:fillRect/>
          </a:stretch>
        </p:blipFill>
        <p:spPr>
          <a:xfrm>
            <a:off x="4022951" y="1527526"/>
            <a:ext cx="4634599" cy="380295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7"/>
          <p:cNvSpPr txBox="1">
            <a:spLocks noGrp="1"/>
          </p:cNvSpPr>
          <p:nvPr>
            <p:ph type="title"/>
          </p:nvPr>
        </p:nvSpPr>
        <p:spPr>
          <a:xfrm>
            <a:off x="1524000" y="1524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Using Inputs</a:t>
            </a:r>
            <a:endParaRPr dirty="0">
              <a:solidFill>
                <a:srgbClr val="FFFF00"/>
              </a:solidFill>
            </a:endParaRPr>
          </a:p>
        </p:txBody>
      </p:sp>
      <p:sp>
        <p:nvSpPr>
          <p:cNvPr id="424" name="Google Shape;424;p67"/>
          <p:cNvSpPr txBox="1">
            <a:spLocks noGrp="1"/>
          </p:cNvSpPr>
          <p:nvPr>
            <p:ph type="body" idx="1"/>
          </p:nvPr>
        </p:nvSpPr>
        <p:spPr>
          <a:xfrm>
            <a:off x="381000" y="1219200"/>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dirty="0"/>
              <a:t>If you want the user to be able to input some text we use the tag &lt;input&gt;:</a:t>
            </a:r>
            <a:endParaRPr dirty="0"/>
          </a:p>
          <a:p>
            <a:pPr marL="0" indent="0">
              <a:spcBef>
                <a:spcPts val="1600"/>
              </a:spcBef>
              <a:buNone/>
            </a:pPr>
            <a:r>
              <a:rPr lang="en" dirty="0">
                <a:solidFill>
                  <a:srgbClr val="FF8906"/>
                </a:solidFill>
                <a:latin typeface="Consolas"/>
                <a:ea typeface="Consolas"/>
                <a:cs typeface="Consolas"/>
                <a:sym typeface="Consolas"/>
              </a:rPr>
              <a:t>&lt;</a:t>
            </a:r>
            <a:r>
              <a:rPr lang="en" b="1" dirty="0">
                <a:solidFill>
                  <a:srgbClr val="E66170"/>
                </a:solidFill>
                <a:latin typeface="Consolas"/>
                <a:ea typeface="Consolas"/>
                <a:cs typeface="Consolas"/>
                <a:sym typeface="Consolas"/>
              </a:rPr>
              <a:t>input</a:t>
            </a:r>
            <a:r>
              <a:rPr lang="en" dirty="0">
                <a:solidFill>
                  <a:srgbClr val="D1D1D1"/>
                </a:solidFill>
                <a:latin typeface="Consolas"/>
                <a:ea typeface="Consolas"/>
                <a:cs typeface="Consolas"/>
                <a:sym typeface="Consolas"/>
              </a:rPr>
              <a:t> type</a:t>
            </a:r>
            <a:r>
              <a:rPr lang="en" dirty="0">
                <a:solidFill>
                  <a:srgbClr val="D2CD86"/>
                </a:solidFill>
                <a:latin typeface="Consolas"/>
                <a:ea typeface="Consolas"/>
                <a:cs typeface="Consolas"/>
                <a:sym typeface="Consolas"/>
              </a:rPr>
              <a:t>=</a:t>
            </a:r>
            <a:r>
              <a:rPr lang="en" dirty="0">
                <a:solidFill>
                  <a:srgbClr val="00C4C4"/>
                </a:solidFill>
                <a:latin typeface="Consolas"/>
                <a:ea typeface="Consolas"/>
                <a:cs typeface="Consolas"/>
                <a:sym typeface="Consolas"/>
              </a:rPr>
              <a:t>"text"</a:t>
            </a:r>
            <a:r>
              <a:rPr lang="en" dirty="0">
                <a:solidFill>
                  <a:srgbClr val="FF8906"/>
                </a:solidFill>
                <a:latin typeface="Consolas"/>
                <a:ea typeface="Consolas"/>
                <a:cs typeface="Consolas"/>
                <a:sym typeface="Consolas"/>
              </a:rPr>
              <a:t>/&gt;</a:t>
            </a:r>
            <a:endParaRPr dirty="0">
              <a:latin typeface="Consolas"/>
              <a:ea typeface="Consolas"/>
              <a:cs typeface="Consolas"/>
              <a:sym typeface="Consolas"/>
            </a:endParaRPr>
          </a:p>
          <a:p>
            <a:pPr marL="0" indent="0">
              <a:spcBef>
                <a:spcPts val="1600"/>
              </a:spcBef>
              <a:buNone/>
            </a:pPr>
            <a:r>
              <a:rPr lang="en" dirty="0"/>
              <a:t>From Javascript we can attach events like </a:t>
            </a:r>
            <a:r>
              <a:rPr lang="en" sz="1400" dirty="0">
                <a:latin typeface="Courier New"/>
                <a:ea typeface="Courier New"/>
                <a:cs typeface="Courier New"/>
                <a:sym typeface="Courier New"/>
              </a:rPr>
              <a:t>"</a:t>
            </a:r>
            <a:r>
              <a:rPr lang="en" dirty="0"/>
              <a:t>click</a:t>
            </a:r>
            <a:r>
              <a:rPr lang="en" sz="1400" dirty="0">
                <a:latin typeface="Courier New"/>
                <a:ea typeface="Courier New"/>
                <a:cs typeface="Courier New"/>
                <a:sym typeface="Courier New"/>
              </a:rPr>
              <a:t>"</a:t>
            </a:r>
            <a:r>
              <a:rPr lang="en" dirty="0"/>
              <a:t> or </a:t>
            </a:r>
            <a:r>
              <a:rPr lang="en" sz="1400" dirty="0">
                <a:latin typeface="Courier New"/>
                <a:ea typeface="Courier New"/>
                <a:cs typeface="Courier New"/>
                <a:sym typeface="Courier New"/>
              </a:rPr>
              <a:t>"</a:t>
            </a:r>
            <a:r>
              <a:rPr lang="en" dirty="0"/>
              <a:t>keydown</a:t>
            </a:r>
            <a:r>
              <a:rPr lang="en" sz="1400" dirty="0">
                <a:latin typeface="Courier New"/>
                <a:ea typeface="Courier New"/>
                <a:cs typeface="Courier New"/>
                <a:sym typeface="Courier New"/>
              </a:rPr>
              <a:t>"</a:t>
            </a:r>
            <a:r>
              <a:rPr lang="en" dirty="0"/>
              <a:t>.</a:t>
            </a:r>
            <a:endParaRPr dirty="0"/>
          </a:p>
          <a:p>
            <a:pPr marL="0" indent="0">
              <a:spcBef>
                <a:spcPts val="1600"/>
              </a:spcBef>
              <a:buNone/>
            </a:pPr>
            <a:r>
              <a:rPr lang="en" dirty="0"/>
              <a:t>To read or modify the content of the input:</a:t>
            </a:r>
            <a:endParaRPr dirty="0"/>
          </a:p>
          <a:p>
            <a:pPr marL="0" indent="0">
              <a:spcBef>
                <a:spcPts val="1600"/>
              </a:spcBef>
              <a:spcAft>
                <a:spcPts val="1600"/>
              </a:spcAft>
              <a:buNone/>
            </a:pPr>
            <a:r>
              <a:rPr lang="en" sz="2400" dirty="0">
                <a:solidFill>
                  <a:srgbClr val="EA9999"/>
                </a:solidFill>
                <a:latin typeface="Consolas"/>
                <a:ea typeface="Consolas"/>
                <a:cs typeface="Consolas"/>
                <a:sym typeface="Consolas"/>
              </a:rPr>
              <a:t>my_input_element</a:t>
            </a:r>
            <a:r>
              <a:rPr lang="en" sz="2400" dirty="0">
                <a:latin typeface="Consolas"/>
                <a:ea typeface="Consolas"/>
                <a:cs typeface="Consolas"/>
                <a:sym typeface="Consolas"/>
              </a:rPr>
              <a:t>.value = ""; </a:t>
            </a:r>
            <a:r>
              <a:rPr lang="en" sz="2400" dirty="0">
                <a:solidFill>
                  <a:srgbClr val="93C47D"/>
                </a:solidFill>
                <a:latin typeface="Consolas"/>
                <a:ea typeface="Consolas"/>
                <a:cs typeface="Consolas"/>
                <a:sym typeface="Consolas"/>
              </a:rPr>
              <a:t>//this will clear the text inside the input</a:t>
            </a:r>
            <a:endParaRPr sz="2400" dirty="0">
              <a:solidFill>
                <a:srgbClr val="93C47D"/>
              </a:solidFill>
              <a:latin typeface="Consolas"/>
              <a:ea typeface="Consolas"/>
              <a:cs typeface="Consolas"/>
              <a:sym typeface="Consola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8"/>
          <p:cNvSpPr txBox="1">
            <a:spLocks noGrp="1"/>
          </p:cNvSpPr>
          <p:nvPr>
            <p:ph type="title"/>
          </p:nvPr>
        </p:nvSpPr>
        <p:spPr>
          <a:xfrm>
            <a:off x="1676400" y="1524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Example of a website</a:t>
            </a:r>
            <a:endParaRPr dirty="0">
              <a:solidFill>
                <a:srgbClr val="FFFF00"/>
              </a:solidFill>
            </a:endParaRPr>
          </a:p>
        </p:txBody>
      </p:sp>
      <p:sp>
        <p:nvSpPr>
          <p:cNvPr id="430" name="Google Shape;430;p68"/>
          <p:cNvSpPr txBox="1">
            <a:spLocks noGrp="1"/>
          </p:cNvSpPr>
          <p:nvPr>
            <p:ph type="body" idx="1"/>
          </p:nvPr>
        </p:nvSpPr>
        <p:spPr>
          <a:xfrm>
            <a:off x="457200" y="1293074"/>
            <a:ext cx="4038900" cy="2341526"/>
          </a:xfrm>
          <a:prstGeom prst="rect">
            <a:avLst/>
          </a:prstGeom>
          <a:solidFill>
            <a:srgbClr val="000000"/>
          </a:solidFill>
          <a:ln w="19050" cap="flat" cmpd="sng">
            <a:solidFill>
              <a:srgbClr val="EFEFEF"/>
            </a:solidFill>
            <a:prstDash val="solid"/>
            <a:round/>
            <a:headEnd type="none" w="sm" len="sm"/>
            <a:tailEnd type="none" w="sm" len="sm"/>
          </a:ln>
        </p:spPr>
        <p:txBody>
          <a:bodyPr spcFirstLastPara="1" vert="horz" wrap="square" lIns="91425" tIns="91425" rIns="91425" bIns="91425" numCol="1" anchor="t" anchorCtr="0" compatLnSpc="1">
            <a:prstTxWarp prst="textNoShape">
              <a:avLst/>
            </a:prstTxWarp>
            <a:noAutofit/>
          </a:bodyPr>
          <a:lstStyle/>
          <a:p>
            <a:pPr marL="0" indent="0">
              <a:buNone/>
            </a:pPr>
            <a:r>
              <a:rPr lang="en" sz="1600" b="1" dirty="0">
                <a:solidFill>
                  <a:srgbClr val="F1C232"/>
                </a:solidFill>
              </a:rPr>
              <a:t>HTML in </a:t>
            </a:r>
            <a:r>
              <a:rPr lang="en" sz="1600" b="1" dirty="0">
                <a:solidFill>
                  <a:srgbClr val="FFFFFF"/>
                </a:solidFill>
              </a:rPr>
              <a:t>index.html</a:t>
            </a:r>
            <a:endParaRPr sz="1400" dirty="0">
              <a:solidFill>
                <a:srgbClr val="FFFFFF"/>
              </a:solidFill>
              <a:latin typeface="Courier New"/>
              <a:ea typeface="Courier New"/>
              <a:cs typeface="Courier New"/>
              <a:sym typeface="Courier New"/>
            </a:endParaRPr>
          </a:p>
          <a:p>
            <a:pPr marL="0" indent="0">
              <a:spcBef>
                <a:spcPts val="1600"/>
              </a:spcBef>
              <a:buClr>
                <a:schemeClr val="dk1"/>
              </a:buClr>
              <a:buSzPts val="1100"/>
              <a:buNone/>
            </a:pPr>
            <a:r>
              <a:rPr lang="en" sz="1400" dirty="0">
                <a:solidFill>
                  <a:srgbClr val="9FC5E8"/>
                </a:solidFill>
                <a:latin typeface="Consolas"/>
                <a:ea typeface="Consolas"/>
                <a:cs typeface="Consolas"/>
                <a:sym typeface="Consolas"/>
              </a:rPr>
              <a:t>&lt;link</a:t>
            </a:r>
            <a:r>
              <a:rPr lang="en" sz="1400" dirty="0">
                <a:latin typeface="Consolas"/>
                <a:ea typeface="Consolas"/>
                <a:cs typeface="Consolas"/>
                <a:sym typeface="Consolas"/>
              </a:rPr>
              <a:t> href="</a:t>
            </a:r>
            <a:r>
              <a:rPr lang="en" sz="1400" dirty="0">
                <a:solidFill>
                  <a:srgbClr val="FF00FF"/>
                </a:solidFill>
                <a:latin typeface="Consolas"/>
                <a:ea typeface="Consolas"/>
                <a:cs typeface="Consolas"/>
                <a:sym typeface="Consolas"/>
              </a:rPr>
              <a:t>style.css</a:t>
            </a:r>
            <a:r>
              <a:rPr lang="en" sz="1400" dirty="0">
                <a:latin typeface="Consolas"/>
                <a:ea typeface="Consolas"/>
                <a:cs typeface="Consolas"/>
                <a:sym typeface="Consolas"/>
              </a:rPr>
              <a:t>" rel="stylesheet"/&gt;</a:t>
            </a:r>
            <a:endParaRPr sz="1400" dirty="0">
              <a:solidFill>
                <a:srgbClr val="9FC5E8"/>
              </a:solidFill>
              <a:latin typeface="Consolas"/>
              <a:ea typeface="Consolas"/>
              <a:cs typeface="Consolas"/>
              <a:sym typeface="Consolas"/>
            </a:endParaRPr>
          </a:p>
          <a:p>
            <a:pPr marL="0" indent="0">
              <a:buNone/>
            </a:pPr>
            <a:r>
              <a:rPr lang="en" sz="1400" dirty="0">
                <a:solidFill>
                  <a:srgbClr val="9FC5E8"/>
                </a:solidFill>
                <a:latin typeface="Consolas"/>
                <a:ea typeface="Consolas"/>
                <a:cs typeface="Consolas"/>
                <a:sym typeface="Consolas"/>
              </a:rPr>
              <a:t>&lt;h1&gt;Welcome&lt;/h1&gt;</a:t>
            </a:r>
            <a:endParaRPr sz="1400" dirty="0">
              <a:solidFill>
                <a:srgbClr val="9FC5E8"/>
              </a:solidFill>
              <a:latin typeface="Consolas"/>
              <a:ea typeface="Consolas"/>
              <a:cs typeface="Consolas"/>
              <a:sym typeface="Consolas"/>
            </a:endParaRPr>
          </a:p>
          <a:p>
            <a:pPr marL="0" indent="0">
              <a:buNone/>
            </a:pPr>
            <a:r>
              <a:rPr lang="en" sz="1400" dirty="0">
                <a:solidFill>
                  <a:srgbClr val="9FC5E8"/>
                </a:solidFill>
                <a:latin typeface="Consolas"/>
                <a:ea typeface="Consolas"/>
                <a:cs typeface="Consolas"/>
                <a:sym typeface="Consolas"/>
              </a:rPr>
              <a:t>&lt;p&gt;</a:t>
            </a:r>
            <a:endParaRPr sz="1400" dirty="0">
              <a:solidFill>
                <a:srgbClr val="9FC5E8"/>
              </a:solidFill>
              <a:latin typeface="Consolas"/>
              <a:ea typeface="Consolas"/>
              <a:cs typeface="Consolas"/>
              <a:sym typeface="Consolas"/>
            </a:endParaRPr>
          </a:p>
          <a:p>
            <a:pPr marL="0" indent="457200">
              <a:buNone/>
            </a:pPr>
            <a:r>
              <a:rPr lang="en" sz="1400" dirty="0">
                <a:solidFill>
                  <a:srgbClr val="9FC5E8"/>
                </a:solidFill>
                <a:latin typeface="Consolas"/>
                <a:ea typeface="Consolas"/>
                <a:cs typeface="Consolas"/>
                <a:sym typeface="Consolas"/>
              </a:rPr>
              <a:t>&lt;</a:t>
            </a:r>
            <a:r>
              <a:rPr lang="en" sz="1400" dirty="0">
                <a:solidFill>
                  <a:srgbClr val="8E7CC3"/>
                </a:solidFill>
                <a:latin typeface="Consolas"/>
                <a:ea typeface="Consolas"/>
                <a:cs typeface="Consolas"/>
                <a:sym typeface="Consolas"/>
              </a:rPr>
              <a:t>button</a:t>
            </a:r>
            <a:r>
              <a:rPr lang="en" sz="1400" dirty="0">
                <a:solidFill>
                  <a:srgbClr val="9FC5E8"/>
                </a:solidFill>
                <a:latin typeface="Consolas"/>
                <a:ea typeface="Consolas"/>
                <a:cs typeface="Consolas"/>
                <a:sym typeface="Consolas"/>
              </a:rPr>
              <a:t>&gt;</a:t>
            </a:r>
            <a:r>
              <a:rPr lang="en" sz="1400" dirty="0">
                <a:solidFill>
                  <a:srgbClr val="FFFFFF"/>
                </a:solidFill>
                <a:latin typeface="Consolas"/>
                <a:ea typeface="Consolas"/>
                <a:cs typeface="Consolas"/>
                <a:sym typeface="Consolas"/>
              </a:rPr>
              <a:t>Click me</a:t>
            </a:r>
            <a:r>
              <a:rPr lang="en" sz="1400" dirty="0">
                <a:solidFill>
                  <a:srgbClr val="9FC5E8"/>
                </a:solidFill>
                <a:latin typeface="Consolas"/>
                <a:ea typeface="Consolas"/>
                <a:cs typeface="Consolas"/>
                <a:sym typeface="Consolas"/>
              </a:rPr>
              <a:t>&lt;/</a:t>
            </a:r>
            <a:r>
              <a:rPr lang="en" sz="1400" dirty="0">
                <a:solidFill>
                  <a:srgbClr val="8E7CC3"/>
                </a:solidFill>
                <a:latin typeface="Consolas"/>
                <a:ea typeface="Consolas"/>
                <a:cs typeface="Consolas"/>
                <a:sym typeface="Consolas"/>
              </a:rPr>
              <a:t>button</a:t>
            </a:r>
            <a:r>
              <a:rPr lang="en" sz="1400" dirty="0">
                <a:solidFill>
                  <a:srgbClr val="9FC5E8"/>
                </a:solidFill>
                <a:latin typeface="Consolas"/>
                <a:ea typeface="Consolas"/>
                <a:cs typeface="Consolas"/>
                <a:sym typeface="Consolas"/>
              </a:rPr>
              <a:t>&gt;</a:t>
            </a:r>
            <a:endParaRPr sz="1400" dirty="0">
              <a:solidFill>
                <a:srgbClr val="9FC5E8"/>
              </a:solidFill>
              <a:latin typeface="Consolas"/>
              <a:ea typeface="Consolas"/>
              <a:cs typeface="Consolas"/>
              <a:sym typeface="Consolas"/>
            </a:endParaRPr>
          </a:p>
          <a:p>
            <a:pPr marL="0" indent="0">
              <a:buNone/>
            </a:pPr>
            <a:r>
              <a:rPr lang="en" sz="1400" dirty="0">
                <a:solidFill>
                  <a:srgbClr val="9FC5E8"/>
                </a:solidFill>
                <a:latin typeface="Consolas"/>
                <a:ea typeface="Consolas"/>
                <a:cs typeface="Consolas"/>
                <a:sym typeface="Consolas"/>
              </a:rPr>
              <a:t>&lt;/p&gt;</a:t>
            </a:r>
            <a:endParaRPr sz="1400" dirty="0">
              <a:solidFill>
                <a:srgbClr val="9FC5E8"/>
              </a:solidFill>
              <a:latin typeface="Consolas"/>
              <a:ea typeface="Consolas"/>
              <a:cs typeface="Consolas"/>
              <a:sym typeface="Consolas"/>
            </a:endParaRPr>
          </a:p>
          <a:p>
            <a:pPr marL="0" indent="0">
              <a:spcAft>
                <a:spcPts val="1600"/>
              </a:spcAft>
              <a:buNone/>
            </a:pPr>
            <a:r>
              <a:rPr lang="en" sz="1400" dirty="0">
                <a:solidFill>
                  <a:srgbClr val="9FC5E8"/>
                </a:solidFill>
                <a:latin typeface="Consolas"/>
                <a:ea typeface="Consolas"/>
                <a:cs typeface="Consolas"/>
                <a:sym typeface="Consolas"/>
              </a:rPr>
              <a:t>&lt;script src="</a:t>
            </a:r>
            <a:r>
              <a:rPr lang="en" sz="1400" dirty="0">
                <a:solidFill>
                  <a:srgbClr val="00FF00"/>
                </a:solidFill>
                <a:latin typeface="Consolas"/>
                <a:ea typeface="Consolas"/>
                <a:cs typeface="Consolas"/>
                <a:sym typeface="Consolas"/>
              </a:rPr>
              <a:t>code.js</a:t>
            </a:r>
            <a:r>
              <a:rPr lang="en" sz="1400" dirty="0">
                <a:solidFill>
                  <a:srgbClr val="9FC5E8"/>
                </a:solidFill>
                <a:latin typeface="Consolas"/>
                <a:ea typeface="Consolas"/>
                <a:cs typeface="Consolas"/>
                <a:sym typeface="Consolas"/>
              </a:rPr>
              <a:t>"/&gt;</a:t>
            </a:r>
            <a:endParaRPr sz="1400" dirty="0">
              <a:solidFill>
                <a:srgbClr val="9FC5E8"/>
              </a:solidFill>
              <a:latin typeface="Consolas"/>
              <a:ea typeface="Consolas"/>
              <a:cs typeface="Consolas"/>
              <a:sym typeface="Consolas"/>
            </a:endParaRPr>
          </a:p>
        </p:txBody>
      </p:sp>
      <p:sp>
        <p:nvSpPr>
          <p:cNvPr id="431" name="Google Shape;431;p68"/>
          <p:cNvSpPr txBox="1">
            <a:spLocks noGrp="1"/>
          </p:cNvSpPr>
          <p:nvPr>
            <p:ph type="body" idx="1"/>
          </p:nvPr>
        </p:nvSpPr>
        <p:spPr>
          <a:xfrm>
            <a:off x="457200" y="3748426"/>
            <a:ext cx="4038900" cy="2341526"/>
          </a:xfrm>
          <a:prstGeom prst="rect">
            <a:avLst/>
          </a:prstGeom>
          <a:solidFill>
            <a:srgbClr val="000000"/>
          </a:solidFill>
          <a:ln w="19050" cap="flat" cmpd="sng">
            <a:solidFill>
              <a:srgbClr val="FF00FF"/>
            </a:solidFill>
            <a:prstDash val="solid"/>
            <a:round/>
            <a:headEnd type="none" w="sm" len="sm"/>
            <a:tailEnd type="none" w="sm" len="sm"/>
          </a:ln>
        </p:spPr>
        <p:txBody>
          <a:bodyPr spcFirstLastPara="1" vert="horz" wrap="square" lIns="91425" tIns="91425" rIns="91425" bIns="91425" numCol="1" anchor="t" anchorCtr="0" compatLnSpc="1">
            <a:prstTxWarp prst="textNoShape">
              <a:avLst/>
            </a:prstTxWarp>
            <a:noAutofit/>
          </a:bodyPr>
          <a:lstStyle/>
          <a:p>
            <a:pPr marL="0" indent="0">
              <a:buNone/>
            </a:pPr>
            <a:r>
              <a:rPr lang="en" sz="1600" b="1" dirty="0">
                <a:solidFill>
                  <a:srgbClr val="F1C232"/>
                </a:solidFill>
              </a:rPr>
              <a:t>CSS in </a:t>
            </a:r>
            <a:r>
              <a:rPr lang="en" sz="1600" dirty="0">
                <a:solidFill>
                  <a:srgbClr val="FF00FF"/>
                </a:solidFill>
              </a:rPr>
              <a:t>style.css</a:t>
            </a:r>
            <a:endParaRPr sz="1600" dirty="0">
              <a:solidFill>
                <a:srgbClr val="9FC5E8"/>
              </a:solidFill>
              <a:latin typeface="Courier New"/>
              <a:ea typeface="Courier New"/>
              <a:cs typeface="Courier New"/>
              <a:sym typeface="Courier New"/>
            </a:endParaRPr>
          </a:p>
          <a:p>
            <a:pPr marL="0" indent="0">
              <a:spcBef>
                <a:spcPts val="1600"/>
              </a:spcBef>
              <a:buNone/>
            </a:pPr>
            <a:r>
              <a:rPr lang="en" sz="1600" dirty="0">
                <a:solidFill>
                  <a:srgbClr val="9FC5E8"/>
                </a:solidFill>
                <a:latin typeface="Consolas"/>
                <a:ea typeface="Consolas"/>
                <a:cs typeface="Consolas"/>
                <a:sym typeface="Consolas"/>
              </a:rPr>
              <a:t>h1 { color: #333; }</a:t>
            </a:r>
            <a:endParaRPr sz="1600" dirty="0">
              <a:solidFill>
                <a:srgbClr val="9FC5E8"/>
              </a:solidFill>
              <a:latin typeface="Consolas"/>
              <a:ea typeface="Consolas"/>
              <a:cs typeface="Consolas"/>
              <a:sym typeface="Consolas"/>
            </a:endParaRPr>
          </a:p>
          <a:p>
            <a:pPr marL="0" indent="0">
              <a:buNone/>
            </a:pPr>
            <a:r>
              <a:rPr lang="en" sz="1600" dirty="0">
                <a:solidFill>
                  <a:srgbClr val="8E7CC3"/>
                </a:solidFill>
                <a:latin typeface="Consolas"/>
                <a:ea typeface="Consolas"/>
                <a:cs typeface="Consolas"/>
                <a:sym typeface="Consolas"/>
              </a:rPr>
              <a:t>button </a:t>
            </a:r>
            <a:r>
              <a:rPr lang="en" sz="1600" dirty="0">
                <a:solidFill>
                  <a:srgbClr val="9FC5E8"/>
                </a:solidFill>
                <a:latin typeface="Consolas"/>
                <a:ea typeface="Consolas"/>
                <a:cs typeface="Consolas"/>
                <a:sym typeface="Consolas"/>
              </a:rPr>
              <a:t>{</a:t>
            </a:r>
            <a:endParaRPr sz="1600" dirty="0">
              <a:solidFill>
                <a:srgbClr val="9FC5E8"/>
              </a:solidFill>
              <a:latin typeface="Consolas"/>
              <a:ea typeface="Consolas"/>
              <a:cs typeface="Consolas"/>
              <a:sym typeface="Consolas"/>
            </a:endParaRPr>
          </a:p>
          <a:p>
            <a:pPr marL="0" indent="457200">
              <a:buNone/>
            </a:pPr>
            <a:r>
              <a:rPr lang="en" sz="1600" dirty="0">
                <a:solidFill>
                  <a:srgbClr val="9FC5E8"/>
                </a:solidFill>
                <a:latin typeface="Consolas"/>
                <a:ea typeface="Consolas"/>
                <a:cs typeface="Consolas"/>
                <a:sym typeface="Consolas"/>
              </a:rPr>
              <a:t>border: 2px solid #AAA;	</a:t>
            </a:r>
            <a:endParaRPr sz="1600" dirty="0">
              <a:solidFill>
                <a:srgbClr val="9FC5E8"/>
              </a:solidFill>
              <a:latin typeface="Consolas"/>
              <a:ea typeface="Consolas"/>
              <a:cs typeface="Consolas"/>
              <a:sym typeface="Consolas"/>
            </a:endParaRPr>
          </a:p>
          <a:p>
            <a:pPr marL="0" indent="457200">
              <a:buNone/>
            </a:pPr>
            <a:r>
              <a:rPr lang="en" sz="1600" dirty="0">
                <a:solidFill>
                  <a:srgbClr val="9FC5E8"/>
                </a:solidFill>
                <a:latin typeface="Consolas"/>
                <a:ea typeface="Consolas"/>
                <a:cs typeface="Consolas"/>
                <a:sym typeface="Consolas"/>
              </a:rPr>
              <a:t>background-color: #555;</a:t>
            </a:r>
            <a:endParaRPr sz="1600" dirty="0">
              <a:solidFill>
                <a:srgbClr val="9FC5E8"/>
              </a:solidFill>
              <a:latin typeface="Consolas"/>
              <a:ea typeface="Consolas"/>
              <a:cs typeface="Consolas"/>
              <a:sym typeface="Consolas"/>
            </a:endParaRPr>
          </a:p>
          <a:p>
            <a:pPr marL="0" indent="0">
              <a:buNone/>
            </a:pPr>
            <a:r>
              <a:rPr lang="en" sz="1600" dirty="0">
                <a:solidFill>
                  <a:srgbClr val="9FC5E8"/>
                </a:solidFill>
                <a:latin typeface="Consolas"/>
                <a:ea typeface="Consolas"/>
                <a:cs typeface="Consolas"/>
                <a:sym typeface="Consolas"/>
              </a:rPr>
              <a:t>}</a:t>
            </a:r>
            <a:endParaRPr sz="1600" dirty="0">
              <a:solidFill>
                <a:srgbClr val="9FC5E8"/>
              </a:solidFill>
              <a:latin typeface="Consolas"/>
              <a:ea typeface="Consolas"/>
              <a:cs typeface="Consolas"/>
              <a:sym typeface="Consolas"/>
            </a:endParaRPr>
          </a:p>
        </p:txBody>
      </p:sp>
      <p:sp>
        <p:nvSpPr>
          <p:cNvPr id="432" name="Google Shape;432;p68"/>
          <p:cNvSpPr txBox="1">
            <a:spLocks noGrp="1"/>
          </p:cNvSpPr>
          <p:nvPr>
            <p:ph type="body" idx="1"/>
          </p:nvPr>
        </p:nvSpPr>
        <p:spPr>
          <a:xfrm>
            <a:off x="4616850" y="1293074"/>
            <a:ext cx="4399500" cy="4796878"/>
          </a:xfrm>
          <a:prstGeom prst="rect">
            <a:avLst/>
          </a:prstGeom>
          <a:solidFill>
            <a:srgbClr val="000000"/>
          </a:solidFill>
          <a:ln w="19050" cap="flat" cmpd="sng">
            <a:solidFill>
              <a:srgbClr val="00FF00"/>
            </a:solidFill>
            <a:prstDash val="solid"/>
            <a:round/>
            <a:headEnd type="none" w="sm" len="sm"/>
            <a:tailEnd type="none" w="sm" len="sm"/>
          </a:ln>
        </p:spPr>
        <p:txBody>
          <a:bodyPr spcFirstLastPara="1" vert="horz" wrap="square" lIns="91425" tIns="91425" rIns="91425" bIns="91425" numCol="1" anchor="t" anchorCtr="0" compatLnSpc="1">
            <a:prstTxWarp prst="textNoShape">
              <a:avLst/>
            </a:prstTxWarp>
            <a:noAutofit/>
          </a:bodyPr>
          <a:lstStyle/>
          <a:p>
            <a:pPr marL="0" indent="0">
              <a:buNone/>
            </a:pPr>
            <a:r>
              <a:rPr lang="en" sz="2400" b="1" dirty="0">
                <a:solidFill>
                  <a:srgbClr val="F1C232"/>
                </a:solidFill>
              </a:rPr>
              <a:t>Javascript in </a:t>
            </a:r>
            <a:r>
              <a:rPr lang="en" sz="2400" b="1" dirty="0">
                <a:solidFill>
                  <a:srgbClr val="00FF00"/>
                </a:solidFill>
              </a:rPr>
              <a:t>code.js</a:t>
            </a:r>
            <a:endParaRPr sz="2400" dirty="0">
              <a:solidFill>
                <a:srgbClr val="9FC5E8"/>
              </a:solidFill>
              <a:latin typeface="Courier New"/>
              <a:ea typeface="Courier New"/>
              <a:cs typeface="Courier New"/>
              <a:sym typeface="Courier New"/>
            </a:endParaRPr>
          </a:p>
          <a:p>
            <a:pPr marL="0" indent="0">
              <a:spcBef>
                <a:spcPts val="1600"/>
              </a:spcBef>
              <a:buNone/>
            </a:pPr>
            <a:r>
              <a:rPr lang="en" sz="1600" dirty="0">
                <a:solidFill>
                  <a:srgbClr val="B6D7A8"/>
                </a:solidFill>
                <a:latin typeface="Consolas"/>
                <a:ea typeface="Consolas"/>
                <a:cs typeface="Consolas"/>
                <a:sym typeface="Consolas"/>
              </a:rPr>
              <a:t>//fetch the button from the DOM</a:t>
            </a:r>
            <a:endParaRPr sz="1600" dirty="0">
              <a:solidFill>
                <a:srgbClr val="B6D7A8"/>
              </a:solidFill>
              <a:latin typeface="Consolas"/>
              <a:ea typeface="Consolas"/>
              <a:cs typeface="Consolas"/>
              <a:sym typeface="Consolas"/>
            </a:endParaRPr>
          </a:p>
          <a:p>
            <a:pPr marL="0" indent="0">
              <a:buNone/>
            </a:pPr>
            <a:r>
              <a:rPr lang="en" sz="1600" dirty="0">
                <a:solidFill>
                  <a:srgbClr val="9FC5E8"/>
                </a:solidFill>
                <a:latin typeface="Consolas"/>
                <a:ea typeface="Consolas"/>
                <a:cs typeface="Consolas"/>
                <a:sym typeface="Consolas"/>
              </a:rPr>
              <a:t>var </a:t>
            </a:r>
            <a:r>
              <a:rPr lang="en" sz="1600" dirty="0">
                <a:solidFill>
                  <a:srgbClr val="8E7CC3"/>
                </a:solidFill>
                <a:latin typeface="Consolas"/>
                <a:ea typeface="Consolas"/>
                <a:cs typeface="Consolas"/>
                <a:sym typeface="Consolas"/>
              </a:rPr>
              <a:t>button </a:t>
            </a:r>
            <a:r>
              <a:rPr lang="en" sz="1600" dirty="0">
                <a:solidFill>
                  <a:srgbClr val="9FC5E8"/>
                </a:solidFill>
                <a:latin typeface="Consolas"/>
                <a:ea typeface="Consolas"/>
                <a:cs typeface="Consolas"/>
                <a:sym typeface="Consolas"/>
              </a:rPr>
              <a:t>= </a:t>
            </a:r>
            <a:r>
              <a:rPr lang="en" sz="1600" dirty="0">
                <a:solidFill>
                  <a:srgbClr val="F3F3F3"/>
                </a:solidFill>
                <a:latin typeface="Consolas"/>
                <a:ea typeface="Consolas"/>
                <a:cs typeface="Consolas"/>
                <a:sym typeface="Consolas"/>
              </a:rPr>
              <a:t>document</a:t>
            </a:r>
            <a:r>
              <a:rPr lang="en" sz="1600" dirty="0">
                <a:solidFill>
                  <a:srgbClr val="9FC5E8"/>
                </a:solidFill>
                <a:latin typeface="Consolas"/>
                <a:ea typeface="Consolas"/>
                <a:cs typeface="Consolas"/>
                <a:sym typeface="Consolas"/>
              </a:rPr>
              <a:t>.</a:t>
            </a:r>
            <a:r>
              <a:rPr lang="en" sz="1600" dirty="0">
                <a:solidFill>
                  <a:srgbClr val="D9D2E9"/>
                </a:solidFill>
                <a:latin typeface="Consolas"/>
                <a:ea typeface="Consolas"/>
                <a:cs typeface="Consolas"/>
                <a:sym typeface="Consolas"/>
              </a:rPr>
              <a:t>querySelector</a:t>
            </a:r>
            <a:r>
              <a:rPr lang="en" sz="1600" dirty="0">
                <a:solidFill>
                  <a:srgbClr val="9FC5E8"/>
                </a:solidFill>
                <a:latin typeface="Consolas"/>
                <a:ea typeface="Consolas"/>
                <a:cs typeface="Consolas"/>
                <a:sym typeface="Consolas"/>
              </a:rPr>
              <a:t>("</a:t>
            </a:r>
            <a:r>
              <a:rPr lang="en" sz="1600" dirty="0">
                <a:solidFill>
                  <a:srgbClr val="EAD1DC"/>
                </a:solidFill>
                <a:latin typeface="Consolas"/>
                <a:ea typeface="Consolas"/>
                <a:cs typeface="Consolas"/>
                <a:sym typeface="Consolas"/>
              </a:rPr>
              <a:t>button</a:t>
            </a:r>
            <a:r>
              <a:rPr lang="en" sz="1600" dirty="0">
                <a:solidFill>
                  <a:srgbClr val="9FC5E8"/>
                </a:solidFill>
                <a:latin typeface="Consolas"/>
                <a:ea typeface="Consolas"/>
                <a:cs typeface="Consolas"/>
                <a:sym typeface="Consolas"/>
              </a:rPr>
              <a:t>");</a:t>
            </a:r>
            <a:endParaRPr sz="1600" dirty="0">
              <a:solidFill>
                <a:srgbClr val="9FC5E8"/>
              </a:solidFill>
              <a:latin typeface="Consolas"/>
              <a:ea typeface="Consolas"/>
              <a:cs typeface="Consolas"/>
              <a:sym typeface="Consolas"/>
            </a:endParaRPr>
          </a:p>
          <a:p>
            <a:pPr marL="0" indent="0">
              <a:buNone/>
            </a:pPr>
            <a:endParaRPr sz="1600" dirty="0">
              <a:solidFill>
                <a:srgbClr val="9FC5E8"/>
              </a:solidFill>
              <a:latin typeface="Consolas"/>
              <a:ea typeface="Consolas"/>
              <a:cs typeface="Consolas"/>
              <a:sym typeface="Consolas"/>
            </a:endParaRPr>
          </a:p>
          <a:p>
            <a:pPr marL="0" indent="0">
              <a:buNone/>
            </a:pPr>
            <a:r>
              <a:rPr lang="en" sz="1600" dirty="0">
                <a:solidFill>
                  <a:srgbClr val="D9EAD3"/>
                </a:solidFill>
                <a:latin typeface="Consolas"/>
                <a:ea typeface="Consolas"/>
                <a:cs typeface="Consolas"/>
                <a:sym typeface="Consolas"/>
              </a:rPr>
              <a:t>//attach and event when the user clicks it</a:t>
            </a:r>
            <a:endParaRPr sz="1600" dirty="0">
              <a:solidFill>
                <a:srgbClr val="D9EAD3"/>
              </a:solidFill>
              <a:latin typeface="Consolas"/>
              <a:ea typeface="Consolas"/>
              <a:cs typeface="Consolas"/>
              <a:sym typeface="Consolas"/>
            </a:endParaRPr>
          </a:p>
          <a:p>
            <a:pPr marL="0" indent="0">
              <a:buNone/>
            </a:pPr>
            <a:r>
              <a:rPr lang="en" sz="1600" dirty="0">
                <a:solidFill>
                  <a:srgbClr val="8E7CC3"/>
                </a:solidFill>
                <a:latin typeface="Consolas"/>
                <a:ea typeface="Consolas"/>
                <a:cs typeface="Consolas"/>
                <a:sym typeface="Consolas"/>
              </a:rPr>
              <a:t>button</a:t>
            </a:r>
            <a:r>
              <a:rPr lang="en" sz="1600" dirty="0">
                <a:solidFill>
                  <a:srgbClr val="9FC5E8"/>
                </a:solidFill>
                <a:latin typeface="Consolas"/>
                <a:ea typeface="Consolas"/>
                <a:cs typeface="Consolas"/>
                <a:sym typeface="Consolas"/>
              </a:rPr>
              <a:t>.addEventListener(</a:t>
            </a:r>
            <a:r>
              <a:rPr lang="en" sz="1600" dirty="0">
                <a:solidFill>
                  <a:srgbClr val="D5A6BD"/>
                </a:solidFill>
                <a:latin typeface="Consolas"/>
                <a:ea typeface="Consolas"/>
                <a:cs typeface="Consolas"/>
                <a:sym typeface="Consolas"/>
              </a:rPr>
              <a:t>"click"</a:t>
            </a:r>
            <a:r>
              <a:rPr lang="en" sz="1600" dirty="0">
                <a:solidFill>
                  <a:srgbClr val="9FC5E8"/>
                </a:solidFill>
                <a:latin typeface="Consolas"/>
                <a:ea typeface="Consolas"/>
                <a:cs typeface="Consolas"/>
                <a:sym typeface="Consolas"/>
              </a:rPr>
              <a:t>, </a:t>
            </a:r>
            <a:r>
              <a:rPr lang="en" sz="1600" dirty="0">
                <a:solidFill>
                  <a:srgbClr val="F1C232"/>
                </a:solidFill>
                <a:latin typeface="Consolas"/>
                <a:ea typeface="Consolas"/>
                <a:cs typeface="Consolas"/>
                <a:sym typeface="Consolas"/>
              </a:rPr>
              <a:t>myfunction</a:t>
            </a:r>
            <a:r>
              <a:rPr lang="en" sz="1600" dirty="0">
                <a:solidFill>
                  <a:srgbClr val="9FC5E8"/>
                </a:solidFill>
                <a:latin typeface="Consolas"/>
                <a:ea typeface="Consolas"/>
                <a:cs typeface="Consolas"/>
                <a:sym typeface="Consolas"/>
              </a:rPr>
              <a:t>);</a:t>
            </a:r>
            <a:endParaRPr sz="1600" dirty="0">
              <a:solidFill>
                <a:srgbClr val="9FC5E8"/>
              </a:solidFill>
              <a:latin typeface="Consolas"/>
              <a:ea typeface="Consolas"/>
              <a:cs typeface="Consolas"/>
              <a:sym typeface="Consolas"/>
            </a:endParaRPr>
          </a:p>
          <a:p>
            <a:pPr marL="0" indent="0">
              <a:buNone/>
            </a:pPr>
            <a:endParaRPr sz="1600" dirty="0">
              <a:solidFill>
                <a:srgbClr val="9FC5E8"/>
              </a:solidFill>
              <a:latin typeface="Consolas"/>
              <a:ea typeface="Consolas"/>
              <a:cs typeface="Consolas"/>
              <a:sym typeface="Consolas"/>
            </a:endParaRPr>
          </a:p>
          <a:p>
            <a:pPr marL="0" indent="0">
              <a:buNone/>
            </a:pPr>
            <a:r>
              <a:rPr lang="en" sz="1600" dirty="0">
                <a:solidFill>
                  <a:srgbClr val="B6D7A8"/>
                </a:solidFill>
                <a:latin typeface="Consolas"/>
                <a:ea typeface="Consolas"/>
                <a:cs typeface="Consolas"/>
                <a:sym typeface="Consolas"/>
              </a:rPr>
              <a:t>//create the function that will be called when the button is pressed</a:t>
            </a:r>
            <a:endParaRPr sz="1600" dirty="0">
              <a:solidFill>
                <a:srgbClr val="B6D7A8"/>
              </a:solidFill>
              <a:latin typeface="Consolas"/>
              <a:ea typeface="Consolas"/>
              <a:cs typeface="Consolas"/>
              <a:sym typeface="Consolas"/>
            </a:endParaRPr>
          </a:p>
          <a:p>
            <a:pPr marL="0" indent="0">
              <a:buNone/>
            </a:pPr>
            <a:r>
              <a:rPr lang="en" sz="1600" dirty="0">
                <a:solidFill>
                  <a:srgbClr val="9FC5E8"/>
                </a:solidFill>
                <a:latin typeface="Consolas"/>
                <a:ea typeface="Consolas"/>
                <a:cs typeface="Consolas"/>
                <a:sym typeface="Consolas"/>
              </a:rPr>
              <a:t>function </a:t>
            </a:r>
            <a:r>
              <a:rPr lang="en" sz="1600" dirty="0">
                <a:solidFill>
                  <a:srgbClr val="F1C232"/>
                </a:solidFill>
                <a:latin typeface="Consolas"/>
                <a:ea typeface="Consolas"/>
                <a:cs typeface="Consolas"/>
                <a:sym typeface="Consolas"/>
              </a:rPr>
              <a:t>myfunction</a:t>
            </a:r>
            <a:r>
              <a:rPr lang="en" sz="1600" dirty="0">
                <a:solidFill>
                  <a:srgbClr val="9FC5E8"/>
                </a:solidFill>
                <a:latin typeface="Consolas"/>
                <a:ea typeface="Consolas"/>
                <a:cs typeface="Consolas"/>
                <a:sym typeface="Consolas"/>
              </a:rPr>
              <a:t>()</a:t>
            </a:r>
            <a:endParaRPr sz="1600" dirty="0">
              <a:solidFill>
                <a:srgbClr val="9FC5E8"/>
              </a:solidFill>
              <a:latin typeface="Consolas"/>
              <a:ea typeface="Consolas"/>
              <a:cs typeface="Consolas"/>
              <a:sym typeface="Consolas"/>
            </a:endParaRPr>
          </a:p>
          <a:p>
            <a:pPr marL="0" indent="0">
              <a:buNone/>
            </a:pPr>
            <a:r>
              <a:rPr lang="en" sz="1600" dirty="0">
                <a:solidFill>
                  <a:srgbClr val="9FC5E8"/>
                </a:solidFill>
                <a:latin typeface="Consolas"/>
                <a:ea typeface="Consolas"/>
                <a:cs typeface="Consolas"/>
                <a:sym typeface="Consolas"/>
              </a:rPr>
              <a:t>{</a:t>
            </a:r>
            <a:endParaRPr sz="1600" dirty="0">
              <a:solidFill>
                <a:srgbClr val="9FC5E8"/>
              </a:solidFill>
              <a:latin typeface="Consolas"/>
              <a:ea typeface="Consolas"/>
              <a:cs typeface="Consolas"/>
              <a:sym typeface="Consolas"/>
            </a:endParaRPr>
          </a:p>
          <a:p>
            <a:pPr marL="0" indent="0">
              <a:buNone/>
            </a:pPr>
            <a:r>
              <a:rPr lang="en" sz="1600" dirty="0">
                <a:solidFill>
                  <a:srgbClr val="9FC5E8"/>
                </a:solidFill>
                <a:latin typeface="Consolas"/>
                <a:ea typeface="Consolas"/>
                <a:cs typeface="Consolas"/>
                <a:sym typeface="Consolas"/>
              </a:rPr>
              <a:t>	</a:t>
            </a:r>
            <a:r>
              <a:rPr lang="en" sz="1600" dirty="0">
                <a:solidFill>
                  <a:srgbClr val="B6D7A8"/>
                </a:solidFill>
                <a:latin typeface="Consolas"/>
                <a:ea typeface="Consolas"/>
                <a:cs typeface="Consolas"/>
                <a:sym typeface="Consolas"/>
              </a:rPr>
              <a:t>//this shows a popup window</a:t>
            </a:r>
            <a:endParaRPr sz="1600" dirty="0">
              <a:solidFill>
                <a:srgbClr val="B6D7A8"/>
              </a:solidFill>
              <a:latin typeface="Consolas"/>
              <a:ea typeface="Consolas"/>
              <a:cs typeface="Consolas"/>
              <a:sym typeface="Consolas"/>
            </a:endParaRPr>
          </a:p>
          <a:p>
            <a:pPr marL="0" indent="0">
              <a:buNone/>
            </a:pPr>
            <a:r>
              <a:rPr lang="en" sz="1600" dirty="0">
                <a:solidFill>
                  <a:srgbClr val="9FC5E8"/>
                </a:solidFill>
                <a:latin typeface="Consolas"/>
                <a:ea typeface="Consolas"/>
                <a:cs typeface="Consolas"/>
                <a:sym typeface="Consolas"/>
              </a:rPr>
              <a:t>	alert(</a:t>
            </a:r>
            <a:r>
              <a:rPr lang="en" sz="1600" dirty="0">
                <a:solidFill>
                  <a:srgbClr val="D5A6BD"/>
                </a:solidFill>
                <a:latin typeface="Consolas"/>
                <a:ea typeface="Consolas"/>
                <a:cs typeface="Consolas"/>
                <a:sym typeface="Consolas"/>
              </a:rPr>
              <a:t>"button clicked!"</a:t>
            </a:r>
            <a:r>
              <a:rPr lang="en" sz="1600" dirty="0">
                <a:solidFill>
                  <a:srgbClr val="9FC5E8"/>
                </a:solidFill>
                <a:latin typeface="Consolas"/>
                <a:ea typeface="Consolas"/>
                <a:cs typeface="Consolas"/>
                <a:sym typeface="Consolas"/>
              </a:rPr>
              <a:t>);</a:t>
            </a:r>
            <a:endParaRPr sz="1600" dirty="0">
              <a:solidFill>
                <a:srgbClr val="9FC5E8"/>
              </a:solidFill>
              <a:latin typeface="Consolas"/>
              <a:ea typeface="Consolas"/>
              <a:cs typeface="Consolas"/>
              <a:sym typeface="Consolas"/>
            </a:endParaRPr>
          </a:p>
          <a:p>
            <a:pPr marL="0" indent="0">
              <a:buNone/>
            </a:pPr>
            <a:r>
              <a:rPr lang="en" sz="1600" dirty="0">
                <a:solidFill>
                  <a:srgbClr val="9FC5E8"/>
                </a:solidFill>
                <a:latin typeface="Consolas"/>
                <a:ea typeface="Consolas"/>
                <a:cs typeface="Consolas"/>
                <a:sym typeface="Consolas"/>
              </a:rPr>
              <a:t>}</a:t>
            </a:r>
            <a:endParaRPr sz="1400" dirty="0">
              <a:solidFill>
                <a:srgbClr val="9FC5E8"/>
              </a:solidFill>
              <a:latin typeface="Consolas"/>
              <a:ea typeface="Consolas"/>
              <a:cs typeface="Consolas"/>
              <a:sym typeface="Consolas"/>
            </a:endParaRPr>
          </a:p>
        </p:txBody>
      </p:sp>
      <p:sp>
        <p:nvSpPr>
          <p:cNvPr id="433" name="Google Shape;433;p68"/>
          <p:cNvSpPr/>
          <p:nvPr/>
        </p:nvSpPr>
        <p:spPr>
          <a:xfrm>
            <a:off x="97201" y="2336700"/>
            <a:ext cx="318525" cy="1610776"/>
          </a:xfrm>
          <a:custGeom>
            <a:avLst/>
            <a:gdLst/>
            <a:ahLst/>
            <a:cxnLst/>
            <a:rect l="l" t="t" r="r" b="b"/>
            <a:pathLst>
              <a:path w="12741" h="81301" extrusionOk="0">
                <a:moveTo>
                  <a:pt x="12741" y="0"/>
                </a:moveTo>
                <a:cubicBezTo>
                  <a:pt x="10851" y="1982"/>
                  <a:pt x="3293" y="277"/>
                  <a:pt x="1403" y="11891"/>
                </a:cubicBezTo>
                <a:cubicBezTo>
                  <a:pt x="-487" y="23506"/>
                  <a:pt x="-440" y="58119"/>
                  <a:pt x="1403" y="69687"/>
                </a:cubicBezTo>
                <a:cubicBezTo>
                  <a:pt x="3247" y="81255"/>
                  <a:pt x="10621" y="79365"/>
                  <a:pt x="12464" y="81301"/>
                </a:cubicBezTo>
              </a:path>
            </a:pathLst>
          </a:custGeom>
          <a:noFill/>
          <a:ln w="19050" cap="flat" cmpd="sng">
            <a:solidFill>
              <a:srgbClr val="FF00FF"/>
            </a:solidFill>
            <a:prstDash val="solid"/>
            <a:round/>
            <a:headEnd type="oval" w="med" len="med"/>
            <a:tailEnd type="triangle" w="med" len="med"/>
          </a:ln>
        </p:spPr>
      </p:sp>
      <p:sp>
        <p:nvSpPr>
          <p:cNvPr id="434" name="Google Shape;434;p68"/>
          <p:cNvSpPr/>
          <p:nvPr/>
        </p:nvSpPr>
        <p:spPr>
          <a:xfrm>
            <a:off x="2751501" y="1935726"/>
            <a:ext cx="1935725" cy="1437975"/>
          </a:xfrm>
          <a:custGeom>
            <a:avLst/>
            <a:gdLst/>
            <a:ahLst/>
            <a:cxnLst/>
            <a:rect l="l" t="t" r="r" b="b"/>
            <a:pathLst>
              <a:path w="77429" h="57519" extrusionOk="0">
                <a:moveTo>
                  <a:pt x="0" y="57519"/>
                </a:moveTo>
                <a:cubicBezTo>
                  <a:pt x="10186" y="56505"/>
                  <a:pt x="49960" y="59869"/>
                  <a:pt x="61113" y="51435"/>
                </a:cubicBezTo>
                <a:cubicBezTo>
                  <a:pt x="72267" y="43001"/>
                  <a:pt x="64202" y="15486"/>
                  <a:pt x="66921" y="6913"/>
                </a:cubicBezTo>
                <a:cubicBezTo>
                  <a:pt x="69640" y="-1659"/>
                  <a:pt x="75678" y="1152"/>
                  <a:pt x="77429" y="0"/>
                </a:cubicBezTo>
              </a:path>
            </a:pathLst>
          </a:custGeom>
          <a:noFill/>
          <a:ln w="19050" cap="flat" cmpd="sng">
            <a:solidFill>
              <a:srgbClr val="00FF00"/>
            </a:solidFill>
            <a:prstDash val="solid"/>
            <a:round/>
            <a:headEnd type="oval" w="med" len="med"/>
            <a:tailEnd type="triangle" w="med" len="med"/>
          </a:ln>
        </p:spPr>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9"/>
          <p:cNvSpPr txBox="1">
            <a:spLocks noGrp="1"/>
          </p:cNvSpPr>
          <p:nvPr>
            <p:ph type="title"/>
          </p:nvPr>
        </p:nvSpPr>
        <p:spPr>
          <a:xfrm>
            <a:off x="16002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Execution flow</a:t>
            </a:r>
            <a:endParaRPr dirty="0">
              <a:solidFill>
                <a:srgbClr val="FFFF00"/>
              </a:solidFill>
            </a:endParaRPr>
          </a:p>
        </p:txBody>
      </p:sp>
      <p:sp>
        <p:nvSpPr>
          <p:cNvPr id="440" name="Google Shape;440;p69"/>
          <p:cNvSpPr txBox="1">
            <a:spLocks noGrp="1"/>
          </p:cNvSpPr>
          <p:nvPr>
            <p:ph type="body" idx="1"/>
          </p:nvPr>
        </p:nvSpPr>
        <p:spPr>
          <a:xfrm>
            <a:off x="152400" y="1219200"/>
            <a:ext cx="3619500" cy="4206925"/>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800" dirty="0"/>
              <a:t>It is important to have a clear understanding of the execution flow of your code.</a:t>
            </a:r>
            <a:endParaRPr sz="1800" dirty="0"/>
          </a:p>
          <a:p>
            <a:pPr marL="0" indent="0">
              <a:spcBef>
                <a:spcPts val="1600"/>
              </a:spcBef>
              <a:buNone/>
            </a:pPr>
            <a:r>
              <a:rPr lang="en" sz="1800" dirty="0"/>
              <a:t>Scripts are executed when the html is being parsed.</a:t>
            </a:r>
            <a:endParaRPr sz="1800" dirty="0"/>
          </a:p>
          <a:p>
            <a:pPr marL="0" indent="0">
              <a:spcBef>
                <a:spcPts val="1600"/>
              </a:spcBef>
              <a:buNone/>
            </a:pPr>
            <a:r>
              <a:rPr lang="en" sz="1800" dirty="0"/>
              <a:t>Be careful accessing the DOM as the DOM won’t contain all until all the HTML is parsed.</a:t>
            </a:r>
            <a:endParaRPr sz="1800" dirty="0"/>
          </a:p>
          <a:p>
            <a:pPr marL="0" indent="0">
              <a:spcBef>
                <a:spcPts val="1600"/>
              </a:spcBef>
              <a:spcAft>
                <a:spcPts val="1600"/>
              </a:spcAft>
              <a:buNone/>
            </a:pPr>
            <a:r>
              <a:rPr lang="en" sz="1800" dirty="0"/>
              <a:t>It is good practice to start your code with an init function called at the end of your HTML. </a:t>
            </a:r>
            <a:endParaRPr sz="1800" dirty="0"/>
          </a:p>
        </p:txBody>
      </p:sp>
      <p:sp>
        <p:nvSpPr>
          <p:cNvPr id="441" name="Google Shape;441;p69"/>
          <p:cNvSpPr txBox="1">
            <a:spLocks noGrp="1"/>
          </p:cNvSpPr>
          <p:nvPr>
            <p:ph type="body" idx="1"/>
          </p:nvPr>
        </p:nvSpPr>
        <p:spPr>
          <a:xfrm>
            <a:off x="4038600" y="1295400"/>
            <a:ext cx="4896000" cy="5181600"/>
          </a:xfrm>
          <a:prstGeom prst="rect">
            <a:avLst/>
          </a:prstGeom>
          <a:solidFill>
            <a:srgbClr val="000000"/>
          </a:solidFill>
        </p:spPr>
        <p:txBody>
          <a:bodyPr spcFirstLastPara="1" vert="horz" wrap="square" lIns="91425" tIns="91425" rIns="91425" bIns="91425" numCol="1" anchor="t" anchorCtr="0" compatLnSpc="1">
            <a:prstTxWarp prst="textNoShape">
              <a:avLst/>
            </a:prstTxWarp>
            <a:noAutofit/>
          </a:bodyPr>
          <a:lstStyle/>
          <a:p>
            <a:pPr marL="0" indent="0">
              <a:lnSpc>
                <a:spcPct val="115000"/>
              </a:lnSpc>
              <a:spcAft>
                <a:spcPts val="1600"/>
              </a:spcAft>
              <a:buNone/>
            </a:pPr>
            <a:r>
              <a:rPr lang="en" sz="2000" dirty="0">
                <a:solidFill>
                  <a:srgbClr val="9FC5E8"/>
                </a:solidFill>
                <a:latin typeface="Consolas"/>
                <a:ea typeface="Consolas"/>
                <a:cs typeface="Consolas"/>
                <a:sym typeface="Consolas"/>
              </a:rPr>
              <a:t>&lt;script&gt;</a:t>
            </a:r>
            <a:br>
              <a:rPr lang="en" sz="2000" dirty="0">
                <a:solidFill>
                  <a:srgbClr val="9FC5E8"/>
                </a:solidFill>
                <a:latin typeface="Consolas"/>
                <a:ea typeface="Consolas"/>
                <a:cs typeface="Consolas"/>
                <a:sym typeface="Consolas"/>
              </a:rPr>
            </a:br>
            <a:r>
              <a:rPr lang="en" sz="2000" dirty="0">
                <a:solidFill>
                  <a:srgbClr val="9FC5E8"/>
                </a:solidFill>
                <a:latin typeface="Consolas"/>
                <a:ea typeface="Consolas"/>
                <a:cs typeface="Consolas"/>
                <a:sym typeface="Consolas"/>
              </a:rPr>
              <a:t>	</a:t>
            </a:r>
            <a:r>
              <a:rPr lang="en" sz="2000" dirty="0">
                <a:solidFill>
                  <a:srgbClr val="B7B7B7"/>
                </a:solidFill>
                <a:latin typeface="Consolas"/>
                <a:ea typeface="Consolas"/>
                <a:cs typeface="Consolas"/>
                <a:sym typeface="Consolas"/>
              </a:rPr>
              <a:t>var </a:t>
            </a:r>
            <a:r>
              <a:rPr lang="en" sz="2000" dirty="0">
                <a:solidFill>
                  <a:srgbClr val="FFD966"/>
                </a:solidFill>
                <a:latin typeface="Consolas"/>
                <a:ea typeface="Consolas"/>
                <a:cs typeface="Consolas"/>
                <a:sym typeface="Consolas"/>
              </a:rPr>
              <a:t>main</a:t>
            </a:r>
            <a:r>
              <a:rPr lang="en" sz="2000" dirty="0">
                <a:solidFill>
                  <a:srgbClr val="B7B7B7"/>
                </a:solidFill>
                <a:latin typeface="Consolas"/>
                <a:ea typeface="Consolas"/>
                <a:cs typeface="Consolas"/>
                <a:sym typeface="Consolas"/>
              </a:rPr>
              <a:t> = document.querySelector("#main");</a:t>
            </a:r>
            <a:br>
              <a:rPr lang="en" sz="2000" dirty="0">
                <a:solidFill>
                  <a:srgbClr val="9FC5E8"/>
                </a:solidFill>
                <a:latin typeface="Consolas"/>
                <a:ea typeface="Consolas"/>
                <a:cs typeface="Consolas"/>
                <a:sym typeface="Consolas"/>
              </a:rPr>
            </a:br>
            <a:r>
              <a:rPr lang="en" sz="2000" dirty="0">
                <a:solidFill>
                  <a:srgbClr val="E06666"/>
                </a:solidFill>
                <a:latin typeface="Consolas"/>
                <a:ea typeface="Consolas"/>
                <a:cs typeface="Consolas"/>
                <a:sym typeface="Consolas"/>
              </a:rPr>
              <a:t>	//main here is null, as the element does</a:t>
            </a:r>
            <a:br>
              <a:rPr lang="en" sz="2000" dirty="0">
                <a:solidFill>
                  <a:srgbClr val="E06666"/>
                </a:solidFill>
                <a:latin typeface="Consolas"/>
                <a:ea typeface="Consolas"/>
                <a:cs typeface="Consolas"/>
                <a:sym typeface="Consolas"/>
              </a:rPr>
            </a:br>
            <a:r>
              <a:rPr lang="en" sz="2000" dirty="0">
                <a:solidFill>
                  <a:srgbClr val="E06666"/>
                </a:solidFill>
                <a:latin typeface="Consolas"/>
                <a:ea typeface="Consolas"/>
                <a:cs typeface="Consolas"/>
                <a:sym typeface="Consolas"/>
              </a:rPr>
              <a:t>	//exist yet</a:t>
            </a:r>
            <a:br>
              <a:rPr lang="en" sz="2000" dirty="0">
                <a:solidFill>
                  <a:srgbClr val="9FC5E8"/>
                </a:solidFill>
                <a:latin typeface="Consolas"/>
                <a:ea typeface="Consolas"/>
                <a:cs typeface="Consolas"/>
                <a:sym typeface="Consolas"/>
              </a:rPr>
            </a:br>
            <a:r>
              <a:rPr lang="en" sz="2000" dirty="0">
                <a:solidFill>
                  <a:srgbClr val="9FC5E8"/>
                </a:solidFill>
                <a:latin typeface="Consolas"/>
                <a:ea typeface="Consolas"/>
                <a:cs typeface="Consolas"/>
                <a:sym typeface="Consolas"/>
              </a:rPr>
              <a:t>&lt;/script&gt;</a:t>
            </a:r>
            <a:br>
              <a:rPr lang="en" sz="2000" dirty="0">
                <a:solidFill>
                  <a:srgbClr val="9FC5E8"/>
                </a:solidFill>
                <a:latin typeface="Consolas"/>
                <a:ea typeface="Consolas"/>
                <a:cs typeface="Consolas"/>
                <a:sym typeface="Consolas"/>
              </a:rPr>
            </a:br>
            <a:r>
              <a:rPr lang="en" sz="2000" dirty="0">
                <a:solidFill>
                  <a:srgbClr val="9FC5E8"/>
                </a:solidFill>
                <a:latin typeface="Consolas"/>
                <a:ea typeface="Consolas"/>
                <a:cs typeface="Consolas"/>
                <a:sym typeface="Consolas"/>
              </a:rPr>
              <a:t>&lt;div id="</a:t>
            </a:r>
            <a:r>
              <a:rPr lang="en" sz="2000" dirty="0">
                <a:solidFill>
                  <a:srgbClr val="FFE599"/>
                </a:solidFill>
                <a:latin typeface="Consolas"/>
                <a:ea typeface="Consolas"/>
                <a:cs typeface="Consolas"/>
                <a:sym typeface="Consolas"/>
              </a:rPr>
              <a:t>main</a:t>
            </a:r>
            <a:r>
              <a:rPr lang="en" sz="2000" dirty="0">
                <a:solidFill>
                  <a:srgbClr val="9FC5E8"/>
                </a:solidFill>
                <a:latin typeface="Consolas"/>
                <a:ea typeface="Consolas"/>
                <a:cs typeface="Consolas"/>
                <a:sym typeface="Consolas"/>
              </a:rPr>
              <a:t>"&gt;&lt;/div&gt;</a:t>
            </a:r>
            <a:br>
              <a:rPr lang="en" sz="2000" dirty="0">
                <a:solidFill>
                  <a:srgbClr val="9FC5E8"/>
                </a:solidFill>
                <a:latin typeface="Consolas"/>
                <a:ea typeface="Consolas"/>
                <a:cs typeface="Consolas"/>
                <a:sym typeface="Consolas"/>
              </a:rPr>
            </a:br>
            <a:r>
              <a:rPr lang="en" sz="2000" dirty="0">
                <a:solidFill>
                  <a:srgbClr val="9FC5E8"/>
                </a:solidFill>
                <a:latin typeface="Consolas"/>
                <a:ea typeface="Consolas"/>
                <a:cs typeface="Consolas"/>
                <a:sym typeface="Consolas"/>
              </a:rPr>
              <a:t>&lt;script&gt;</a:t>
            </a:r>
            <a:br>
              <a:rPr lang="en" sz="2000" dirty="0">
                <a:solidFill>
                  <a:srgbClr val="9FC5E8"/>
                </a:solidFill>
                <a:latin typeface="Consolas"/>
                <a:ea typeface="Consolas"/>
                <a:cs typeface="Consolas"/>
                <a:sym typeface="Consolas"/>
              </a:rPr>
            </a:br>
            <a:r>
              <a:rPr lang="en" sz="2000" dirty="0">
                <a:solidFill>
                  <a:srgbClr val="9FC5E8"/>
                </a:solidFill>
                <a:latin typeface="Consolas"/>
                <a:ea typeface="Consolas"/>
                <a:cs typeface="Consolas"/>
                <a:sym typeface="Consolas"/>
              </a:rPr>
              <a:t>	</a:t>
            </a:r>
            <a:r>
              <a:rPr lang="en" sz="2000" dirty="0">
                <a:solidFill>
                  <a:srgbClr val="B7B7B7"/>
                </a:solidFill>
                <a:latin typeface="Consolas"/>
                <a:ea typeface="Consolas"/>
                <a:cs typeface="Consolas"/>
                <a:sym typeface="Consolas"/>
              </a:rPr>
              <a:t>var </a:t>
            </a:r>
            <a:r>
              <a:rPr lang="en" sz="2000" dirty="0">
                <a:solidFill>
                  <a:srgbClr val="FFD966"/>
                </a:solidFill>
                <a:latin typeface="Consolas"/>
                <a:ea typeface="Consolas"/>
                <a:cs typeface="Consolas"/>
                <a:sym typeface="Consolas"/>
              </a:rPr>
              <a:t>main</a:t>
            </a:r>
            <a:r>
              <a:rPr lang="en" sz="2000" dirty="0">
                <a:solidFill>
                  <a:srgbClr val="B7B7B7"/>
                </a:solidFill>
                <a:latin typeface="Consolas"/>
                <a:ea typeface="Consolas"/>
                <a:cs typeface="Consolas"/>
                <a:sym typeface="Consolas"/>
              </a:rPr>
              <a:t> = document.querySelector("#main");</a:t>
            </a:r>
            <a:br>
              <a:rPr lang="en" sz="2000" dirty="0">
                <a:solidFill>
                  <a:srgbClr val="9FC5E8"/>
                </a:solidFill>
                <a:latin typeface="Consolas"/>
                <a:ea typeface="Consolas"/>
                <a:cs typeface="Consolas"/>
                <a:sym typeface="Consolas"/>
              </a:rPr>
            </a:br>
            <a:r>
              <a:rPr lang="en" sz="2000" dirty="0">
                <a:solidFill>
                  <a:srgbClr val="E06666"/>
                </a:solidFill>
                <a:latin typeface="Consolas"/>
                <a:ea typeface="Consolas"/>
                <a:cs typeface="Consolas"/>
                <a:sym typeface="Consolas"/>
              </a:rPr>
              <a:t>	</a:t>
            </a:r>
            <a:r>
              <a:rPr lang="en" sz="2000" dirty="0">
                <a:solidFill>
                  <a:srgbClr val="93C47D"/>
                </a:solidFill>
                <a:latin typeface="Consolas"/>
                <a:ea typeface="Consolas"/>
                <a:cs typeface="Consolas"/>
                <a:sym typeface="Consolas"/>
              </a:rPr>
              <a:t>//main now is the right element</a:t>
            </a:r>
            <a:br>
              <a:rPr lang="en" sz="2000" dirty="0">
                <a:solidFill>
                  <a:srgbClr val="E06666"/>
                </a:solidFill>
                <a:latin typeface="Consolas"/>
                <a:ea typeface="Consolas"/>
                <a:cs typeface="Consolas"/>
                <a:sym typeface="Consolas"/>
              </a:rPr>
            </a:br>
            <a:r>
              <a:rPr lang="en" sz="2000" dirty="0">
                <a:solidFill>
                  <a:srgbClr val="9FC5E8"/>
                </a:solidFill>
                <a:latin typeface="Consolas"/>
                <a:ea typeface="Consolas"/>
                <a:cs typeface="Consolas"/>
                <a:sym typeface="Consolas"/>
              </a:rPr>
              <a:t>&lt;/script&gt;</a:t>
            </a:r>
            <a:br>
              <a:rPr lang="en" sz="1800" dirty="0">
                <a:solidFill>
                  <a:srgbClr val="9FC5E8"/>
                </a:solidFill>
                <a:latin typeface="Consolas"/>
                <a:ea typeface="Consolas"/>
                <a:cs typeface="Consolas"/>
                <a:sym typeface="Consolas"/>
              </a:rPr>
            </a:br>
            <a:endParaRPr sz="1800" dirty="0">
              <a:latin typeface="Consolas"/>
              <a:ea typeface="Consolas"/>
              <a:cs typeface="Consolas"/>
              <a:sym typeface="Consola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0"/>
          <p:cNvSpPr txBox="1">
            <a:spLocks noGrp="1"/>
          </p:cNvSpPr>
          <p:nvPr>
            <p:ph type="title"/>
          </p:nvPr>
        </p:nvSpPr>
        <p:spPr>
          <a:xfrm>
            <a:off x="1676400" y="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jQuery</a:t>
            </a:r>
            <a:endParaRPr dirty="0">
              <a:solidFill>
                <a:srgbClr val="FFFF00"/>
              </a:solidFill>
            </a:endParaRPr>
          </a:p>
        </p:txBody>
      </p:sp>
      <p:sp>
        <p:nvSpPr>
          <p:cNvPr id="447" name="Google Shape;447;p70"/>
          <p:cNvSpPr txBox="1">
            <a:spLocks noGrp="1"/>
          </p:cNvSpPr>
          <p:nvPr>
            <p:ph type="body" idx="1"/>
          </p:nvPr>
        </p:nvSpPr>
        <p:spPr>
          <a:xfrm>
            <a:off x="311700" y="914400"/>
            <a:ext cx="8520600" cy="3722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3200" dirty="0"/>
              <a:t>jQuery is a library that makes working with the DOM much easier, using an unified syntax and taking advantage of selectors:</a:t>
            </a:r>
            <a:endParaRPr sz="3200" dirty="0"/>
          </a:p>
          <a:p>
            <a:pPr marL="0" indent="0">
              <a:buNone/>
            </a:pPr>
            <a:r>
              <a:rPr lang="en" sz="1800" dirty="0">
                <a:solidFill>
                  <a:srgbClr val="A2C4C9"/>
                </a:solidFill>
                <a:latin typeface="Consolas"/>
                <a:ea typeface="Consolas"/>
                <a:cs typeface="Consolas"/>
                <a:sym typeface="Consolas"/>
              </a:rPr>
              <a:t>$(</a:t>
            </a:r>
            <a:r>
              <a:rPr lang="en" sz="1800" dirty="0">
                <a:solidFill>
                  <a:srgbClr val="D5A6BD"/>
                </a:solidFill>
                <a:latin typeface="Consolas"/>
                <a:ea typeface="Consolas"/>
                <a:cs typeface="Consolas"/>
                <a:sym typeface="Consolas"/>
              </a:rPr>
              <a:t>"p"</a:t>
            </a:r>
            <a:r>
              <a:rPr lang="en" sz="1800" dirty="0">
                <a:solidFill>
                  <a:srgbClr val="A2C4C9"/>
                </a:solidFill>
                <a:latin typeface="Consolas"/>
                <a:ea typeface="Consolas"/>
                <a:cs typeface="Consolas"/>
                <a:sym typeface="Consolas"/>
              </a:rPr>
              <a:t>).remove();</a:t>
            </a:r>
            <a:r>
              <a:rPr lang="en" sz="1800" dirty="0">
                <a:latin typeface="Consolas"/>
                <a:ea typeface="Consolas"/>
                <a:cs typeface="Consolas"/>
                <a:sym typeface="Consolas"/>
              </a:rPr>
              <a:t> </a:t>
            </a:r>
            <a:r>
              <a:rPr lang="en" sz="1800" dirty="0">
                <a:solidFill>
                  <a:srgbClr val="93C47D"/>
                </a:solidFill>
                <a:latin typeface="Consolas"/>
                <a:ea typeface="Consolas"/>
                <a:cs typeface="Consolas"/>
                <a:sym typeface="Consolas"/>
              </a:rPr>
              <a:t>//remove all tags p</a:t>
            </a:r>
            <a:endParaRPr sz="1800" dirty="0">
              <a:solidFill>
                <a:srgbClr val="93C47D"/>
              </a:solidFill>
              <a:latin typeface="Consolas"/>
              <a:ea typeface="Consolas"/>
              <a:cs typeface="Consolas"/>
              <a:sym typeface="Consolas"/>
            </a:endParaRPr>
          </a:p>
          <a:p>
            <a:pPr marL="0" indent="0">
              <a:buNone/>
            </a:pPr>
            <a:r>
              <a:rPr lang="en" sz="1800" dirty="0">
                <a:solidFill>
                  <a:srgbClr val="A2C4C9"/>
                </a:solidFill>
                <a:latin typeface="Consolas"/>
                <a:ea typeface="Consolas"/>
                <a:cs typeface="Consolas"/>
                <a:sym typeface="Consolas"/>
              </a:rPr>
              <a:t>$(</a:t>
            </a:r>
            <a:r>
              <a:rPr lang="en" sz="1800" dirty="0">
                <a:solidFill>
                  <a:srgbClr val="D5A6BD"/>
                </a:solidFill>
                <a:latin typeface="Consolas"/>
                <a:ea typeface="Consolas"/>
                <a:cs typeface="Consolas"/>
                <a:sym typeface="Consolas"/>
              </a:rPr>
              <a:t>"#main"</a:t>
            </a:r>
            <a:r>
              <a:rPr lang="en" sz="1800" dirty="0">
                <a:solidFill>
                  <a:srgbClr val="A2C4C9"/>
                </a:solidFill>
                <a:latin typeface="Consolas"/>
                <a:ea typeface="Consolas"/>
                <a:cs typeface="Consolas"/>
                <a:sym typeface="Consolas"/>
              </a:rPr>
              <a:t>).hide();</a:t>
            </a:r>
            <a:r>
              <a:rPr lang="en" sz="1800" dirty="0">
                <a:latin typeface="Consolas"/>
                <a:ea typeface="Consolas"/>
                <a:cs typeface="Consolas"/>
                <a:sym typeface="Consolas"/>
              </a:rPr>
              <a:t> </a:t>
            </a:r>
            <a:r>
              <a:rPr lang="en" sz="1800" dirty="0">
                <a:solidFill>
                  <a:srgbClr val="93C47D"/>
                </a:solidFill>
                <a:latin typeface="Consolas"/>
                <a:ea typeface="Consolas"/>
                <a:cs typeface="Consolas"/>
                <a:sym typeface="Consolas"/>
              </a:rPr>
              <a:t>//hides the element of id main</a:t>
            </a:r>
            <a:endParaRPr sz="1800" dirty="0">
              <a:solidFill>
                <a:srgbClr val="93C47D"/>
              </a:solidFill>
              <a:latin typeface="Consolas"/>
              <a:ea typeface="Consolas"/>
              <a:cs typeface="Consolas"/>
              <a:sym typeface="Consolas"/>
            </a:endParaRPr>
          </a:p>
          <a:p>
            <a:pPr marL="0" indent="0">
              <a:buNone/>
            </a:pPr>
            <a:r>
              <a:rPr lang="en" sz="1800" dirty="0">
                <a:solidFill>
                  <a:srgbClr val="A2C4C9"/>
                </a:solidFill>
                <a:latin typeface="Consolas"/>
                <a:ea typeface="Consolas"/>
                <a:cs typeface="Consolas"/>
                <a:sym typeface="Consolas"/>
              </a:rPr>
              <a:t>$(</a:t>
            </a:r>
            <a:r>
              <a:rPr lang="en" sz="1800" dirty="0">
                <a:solidFill>
                  <a:srgbClr val="D5A6BD"/>
                </a:solidFill>
                <a:latin typeface="Consolas"/>
                <a:ea typeface="Consolas"/>
                <a:cs typeface="Consolas"/>
                <a:sym typeface="Consolas"/>
              </a:rPr>
              <a:t>"#main"</a:t>
            </a:r>
            <a:r>
              <a:rPr lang="en" sz="1800" dirty="0">
                <a:solidFill>
                  <a:srgbClr val="A2C4C9"/>
                </a:solidFill>
                <a:latin typeface="Consolas"/>
                <a:ea typeface="Consolas"/>
                <a:cs typeface="Consolas"/>
                <a:sym typeface="Consolas"/>
              </a:rPr>
              <a:t>).append(</a:t>
            </a:r>
            <a:r>
              <a:rPr lang="en" sz="1800" dirty="0">
                <a:solidFill>
                  <a:srgbClr val="D5A6BD"/>
                </a:solidFill>
                <a:latin typeface="Consolas"/>
                <a:ea typeface="Consolas"/>
                <a:cs typeface="Consolas"/>
                <a:sym typeface="Consolas"/>
              </a:rPr>
              <a:t>"&lt;h1&gt;titulo&lt;/h1&gt;"</a:t>
            </a:r>
            <a:r>
              <a:rPr lang="en" sz="1800" dirty="0">
                <a:solidFill>
                  <a:srgbClr val="A2C4C9"/>
                </a:solidFill>
                <a:latin typeface="Consolas"/>
                <a:ea typeface="Consolas"/>
                <a:cs typeface="Consolas"/>
                <a:sym typeface="Consolas"/>
              </a:rPr>
              <a:t>)</a:t>
            </a:r>
            <a:r>
              <a:rPr lang="en" sz="1800" dirty="0">
                <a:latin typeface="Consolas"/>
                <a:ea typeface="Consolas"/>
                <a:cs typeface="Consolas"/>
                <a:sym typeface="Consolas"/>
              </a:rPr>
              <a:t> </a:t>
            </a:r>
            <a:r>
              <a:rPr lang="en" sz="1800" dirty="0">
                <a:solidFill>
                  <a:srgbClr val="93C47D"/>
                </a:solidFill>
                <a:latin typeface="Consolas"/>
                <a:ea typeface="Consolas"/>
                <a:cs typeface="Consolas"/>
                <a:sym typeface="Consolas"/>
              </a:rPr>
              <a:t>//adds content to an element</a:t>
            </a:r>
            <a:endParaRPr sz="1800" dirty="0">
              <a:solidFill>
                <a:srgbClr val="93C47D"/>
              </a:solidFill>
              <a:latin typeface="Consolas"/>
              <a:ea typeface="Consolas"/>
              <a:cs typeface="Consolas"/>
              <a:sym typeface="Consolas"/>
            </a:endParaRPr>
          </a:p>
          <a:p>
            <a:pPr marL="0" indent="0">
              <a:buNone/>
            </a:pPr>
            <a:endParaRPr sz="1800" dirty="0">
              <a:latin typeface="Consolas"/>
              <a:ea typeface="Consolas"/>
              <a:cs typeface="Consolas"/>
              <a:sym typeface="Consolas"/>
            </a:endParaRPr>
          </a:p>
          <a:p>
            <a:pPr marL="0" indent="0">
              <a:buNone/>
            </a:pPr>
            <a:r>
              <a:rPr lang="en" sz="1800" dirty="0">
                <a:solidFill>
                  <a:srgbClr val="A2C4C9"/>
                </a:solidFill>
                <a:latin typeface="Consolas"/>
                <a:ea typeface="Consolas"/>
                <a:cs typeface="Consolas"/>
                <a:sym typeface="Consolas"/>
              </a:rPr>
              <a:t>$(</a:t>
            </a:r>
            <a:r>
              <a:rPr lang="en" sz="1800" dirty="0">
                <a:solidFill>
                  <a:srgbClr val="D5A6BD"/>
                </a:solidFill>
                <a:latin typeface="Consolas"/>
                <a:ea typeface="Consolas"/>
                <a:cs typeface="Consolas"/>
                <a:sym typeface="Consolas"/>
              </a:rPr>
              <a:t>"#wrap"</a:t>
            </a:r>
            <a:r>
              <a:rPr lang="en" sz="1800" dirty="0">
                <a:solidFill>
                  <a:srgbClr val="A2C4C9"/>
                </a:solidFill>
                <a:latin typeface="Consolas"/>
                <a:ea typeface="Consolas"/>
                <a:cs typeface="Consolas"/>
                <a:sym typeface="Consolas"/>
              </a:rPr>
              <a:t>).css({ color: </a:t>
            </a:r>
            <a:r>
              <a:rPr lang="en" sz="1800" dirty="0">
                <a:solidFill>
                  <a:srgbClr val="D5A6BD"/>
                </a:solidFill>
                <a:latin typeface="Consolas"/>
                <a:ea typeface="Consolas"/>
                <a:cs typeface="Consolas"/>
                <a:sym typeface="Consolas"/>
              </a:rPr>
              <a:t>"red"</a:t>
            </a:r>
            <a:r>
              <a:rPr lang="en" sz="1800" dirty="0">
                <a:solidFill>
                  <a:srgbClr val="A2C4C9"/>
                </a:solidFill>
                <a:latin typeface="Consolas"/>
                <a:ea typeface="Consolas"/>
                <a:cs typeface="Consolas"/>
                <a:sym typeface="Consolas"/>
              </a:rPr>
              <a:t> });</a:t>
            </a:r>
            <a:r>
              <a:rPr lang="en" sz="1800" dirty="0">
                <a:latin typeface="Consolas"/>
                <a:ea typeface="Consolas"/>
                <a:cs typeface="Consolas"/>
                <a:sym typeface="Consolas"/>
              </a:rPr>
              <a:t> </a:t>
            </a:r>
            <a:r>
              <a:rPr lang="en" sz="1800" dirty="0">
                <a:solidFill>
                  <a:srgbClr val="93C47D"/>
                </a:solidFill>
                <a:latin typeface="Consolas"/>
                <a:ea typeface="Consolas"/>
                <a:cs typeface="Consolas"/>
                <a:sym typeface="Consolas"/>
              </a:rPr>
              <a:t>//change the css</a:t>
            </a:r>
            <a:endParaRPr sz="1800" dirty="0">
              <a:solidFill>
                <a:srgbClr val="93C47D"/>
              </a:solidFill>
              <a:latin typeface="Consolas"/>
              <a:ea typeface="Consolas"/>
              <a:cs typeface="Consolas"/>
              <a:sym typeface="Consolas"/>
            </a:endParaRPr>
          </a:p>
          <a:p>
            <a:pPr marL="0" indent="0">
              <a:buNone/>
            </a:pPr>
            <a:endParaRPr sz="1800" dirty="0">
              <a:latin typeface="Consolas"/>
              <a:ea typeface="Consolas"/>
              <a:cs typeface="Consolas"/>
              <a:sym typeface="Consolas"/>
            </a:endParaRPr>
          </a:p>
          <a:p>
            <a:pPr marL="0" indent="0">
              <a:buNone/>
            </a:pPr>
            <a:r>
              <a:rPr lang="en" sz="1800" dirty="0">
                <a:solidFill>
                  <a:srgbClr val="A2C4C9"/>
                </a:solidFill>
                <a:latin typeface="Consolas"/>
                <a:ea typeface="Consolas"/>
                <a:cs typeface="Consolas"/>
                <a:sym typeface="Consolas"/>
              </a:rPr>
              <a:t>$(</a:t>
            </a:r>
            <a:r>
              <a:rPr lang="en" sz="1800" dirty="0">
                <a:solidFill>
                  <a:srgbClr val="D5A6BD"/>
                </a:solidFill>
                <a:latin typeface="Consolas"/>
                <a:ea typeface="Consolas"/>
                <a:cs typeface="Consolas"/>
                <a:sym typeface="Consolas"/>
              </a:rPr>
              <a:t>"button#send"</a:t>
            </a:r>
            <a:r>
              <a:rPr lang="en" sz="1800" dirty="0">
                <a:solidFill>
                  <a:srgbClr val="A2C4C9"/>
                </a:solidFill>
                <a:latin typeface="Consolas"/>
                <a:ea typeface="Consolas"/>
                <a:cs typeface="Consolas"/>
                <a:sym typeface="Consolas"/>
              </a:rPr>
              <a:t>).click( function() { </a:t>
            </a:r>
            <a:r>
              <a:rPr lang="en" sz="1800" dirty="0">
                <a:solidFill>
                  <a:srgbClr val="B6D7A8"/>
                </a:solidFill>
                <a:latin typeface="Consolas"/>
                <a:ea typeface="Consolas"/>
                <a:cs typeface="Consolas"/>
                <a:sym typeface="Consolas"/>
              </a:rPr>
              <a:t>/* code */</a:t>
            </a:r>
            <a:r>
              <a:rPr lang="en" sz="1800" dirty="0">
                <a:solidFill>
                  <a:srgbClr val="A2C4C9"/>
                </a:solidFill>
                <a:latin typeface="Consolas"/>
                <a:ea typeface="Consolas"/>
                <a:cs typeface="Consolas"/>
                <a:sym typeface="Consolas"/>
              </a:rPr>
              <a:t> });</a:t>
            </a:r>
            <a:endParaRPr sz="1800" dirty="0">
              <a:solidFill>
                <a:srgbClr val="A2C4C9"/>
              </a:solidFill>
              <a:latin typeface="Consolas"/>
              <a:ea typeface="Consolas"/>
              <a:cs typeface="Consolas"/>
              <a:sym typeface="Consolas"/>
            </a:endParaRPr>
          </a:p>
          <a:p>
            <a:pPr marL="0" indent="0">
              <a:buNone/>
            </a:pPr>
            <a:endParaRPr sz="1800" dirty="0">
              <a:solidFill>
                <a:srgbClr val="A2C4C9"/>
              </a:solidFill>
              <a:latin typeface="Courier New"/>
              <a:ea typeface="Courier New"/>
              <a:cs typeface="Courier New"/>
              <a:sym typeface="Courier New"/>
            </a:endParaRPr>
          </a:p>
          <a:p>
            <a:pPr marL="0" indent="0">
              <a:buNone/>
            </a:pPr>
            <a:r>
              <a:rPr lang="en" sz="3200" dirty="0"/>
              <a:t>To include this library just add this to your HTML: </a:t>
            </a:r>
            <a:br>
              <a:rPr lang="en" sz="3200" dirty="0"/>
            </a:br>
            <a:r>
              <a:rPr lang="en" sz="1600" dirty="0">
                <a:solidFill>
                  <a:srgbClr val="002060"/>
                </a:solidFill>
                <a:latin typeface="Consolas"/>
                <a:ea typeface="Consolas"/>
                <a:cs typeface="Consolas"/>
                <a:sym typeface="Consolas"/>
              </a:rPr>
              <a:t>&lt;script src="https://ajax.googleapis.com/ajax/libs/jquery/3.4.1/jquery.min.js"&gt;&lt;/script&gt;</a:t>
            </a:r>
            <a:endParaRPr sz="1400" dirty="0">
              <a:solidFill>
                <a:srgbClr val="002060"/>
              </a:solidFill>
              <a:latin typeface="Consolas"/>
              <a:ea typeface="Consolas"/>
              <a:cs typeface="Consolas"/>
              <a:sym typeface="Consola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1"/>
          <p:cNvSpPr txBox="1">
            <a:spLocks noGrp="1"/>
          </p:cNvSpPr>
          <p:nvPr>
            <p:ph type="title"/>
          </p:nvPr>
        </p:nvSpPr>
        <p:spPr>
          <a:xfrm>
            <a:off x="1524000" y="76200"/>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Using the Dev Tools</a:t>
            </a:r>
            <a:endParaRPr dirty="0">
              <a:solidFill>
                <a:srgbClr val="FFFF00"/>
              </a:solidFill>
            </a:endParaRPr>
          </a:p>
        </p:txBody>
      </p:sp>
      <p:sp>
        <p:nvSpPr>
          <p:cNvPr id="453" name="Google Shape;453;p71"/>
          <p:cNvSpPr txBox="1">
            <a:spLocks noGrp="1"/>
          </p:cNvSpPr>
          <p:nvPr>
            <p:ph type="body" idx="1"/>
          </p:nvPr>
        </p:nvSpPr>
        <p:spPr>
          <a:xfrm>
            <a:off x="533400" y="946650"/>
            <a:ext cx="7467600" cy="958349"/>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spcAft>
                <a:spcPts val="1600"/>
              </a:spcAft>
              <a:buNone/>
            </a:pPr>
            <a:r>
              <a:rPr lang="en" dirty="0"/>
              <a:t>Press Control + Shift + I (or F12) to open DevTools</a:t>
            </a:r>
            <a:endParaRPr dirty="0"/>
          </a:p>
        </p:txBody>
      </p:sp>
      <p:pic>
        <p:nvPicPr>
          <p:cNvPr id="454" name="Google Shape;454;p71"/>
          <p:cNvPicPr preferRelativeResize="0"/>
          <p:nvPr/>
        </p:nvPicPr>
        <p:blipFill>
          <a:blip r:embed="rId3">
            <a:alphaModFix/>
          </a:blip>
          <a:stretch>
            <a:fillRect/>
          </a:stretch>
        </p:blipFill>
        <p:spPr>
          <a:xfrm>
            <a:off x="990600" y="2029224"/>
            <a:ext cx="6553200" cy="3882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1524000" y="0"/>
            <a:ext cx="8520600" cy="572700"/>
          </a:xfrm>
          <a:prstGeom prst="rect">
            <a:avLst/>
          </a:prstGeom>
        </p:spPr>
        <p:txBody>
          <a:bodyPr spcFirstLastPara="1" wrap="square" lIns="91425" tIns="91425" rIns="91425" bIns="91425" anchor="t" anchorCtr="0">
            <a:noAutofit/>
          </a:bodyPr>
          <a:lstStyle/>
          <a:p>
            <a:pPr algn="l"/>
            <a:r>
              <a:rPr lang="en" sz="3200" dirty="0">
                <a:solidFill>
                  <a:srgbClr val="FFFF00"/>
                </a:solidFill>
              </a:rPr>
              <a:t>Technologies</a:t>
            </a:r>
            <a:endParaRPr sz="3200" dirty="0">
              <a:solidFill>
                <a:srgbClr val="FFFF00"/>
              </a:solidFill>
            </a:endParaRPr>
          </a:p>
        </p:txBody>
      </p:sp>
      <p:sp>
        <p:nvSpPr>
          <p:cNvPr id="111" name="Google Shape;111;p20"/>
          <p:cNvSpPr txBox="1">
            <a:spLocks noGrp="1"/>
          </p:cNvSpPr>
          <p:nvPr>
            <p:ph type="body" idx="1"/>
          </p:nvPr>
        </p:nvSpPr>
        <p:spPr>
          <a:xfrm>
            <a:off x="457200" y="2179481"/>
            <a:ext cx="4671300" cy="183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indent="-533400">
              <a:buSzPts val="4800"/>
            </a:pPr>
            <a:r>
              <a:rPr lang="en" sz="4800">
                <a:solidFill>
                  <a:srgbClr val="FFD966"/>
                </a:solidFill>
              </a:rPr>
              <a:t>HTML</a:t>
            </a:r>
            <a:endParaRPr sz="4800">
              <a:solidFill>
                <a:srgbClr val="FFD966"/>
              </a:solidFill>
            </a:endParaRPr>
          </a:p>
          <a:p>
            <a:pPr indent="-533400">
              <a:spcBef>
                <a:spcPts val="1600"/>
              </a:spcBef>
              <a:buSzPts val="4800"/>
            </a:pPr>
            <a:r>
              <a:rPr lang="en" sz="4800"/>
              <a:t>CSS</a:t>
            </a:r>
            <a:endParaRPr sz="4800"/>
          </a:p>
          <a:p>
            <a:pPr indent="-533400">
              <a:spcBef>
                <a:spcPts val="1600"/>
              </a:spcBef>
              <a:spcAft>
                <a:spcPts val="1600"/>
              </a:spcAft>
              <a:buSzPts val="4800"/>
            </a:pPr>
            <a:r>
              <a:rPr lang="en" sz="4800"/>
              <a:t>Javascript</a:t>
            </a:r>
            <a:endParaRPr sz="4800"/>
          </a:p>
        </p:txBody>
      </p:sp>
      <p:pic>
        <p:nvPicPr>
          <p:cNvPr id="112" name="Google Shape;112;p20"/>
          <p:cNvPicPr preferRelativeResize="0"/>
          <p:nvPr/>
        </p:nvPicPr>
        <p:blipFill>
          <a:blip r:embed="rId3">
            <a:alphaModFix/>
          </a:blip>
          <a:stretch>
            <a:fillRect/>
          </a:stretch>
        </p:blipFill>
        <p:spPr>
          <a:xfrm>
            <a:off x="4887400" y="2348062"/>
            <a:ext cx="2882494" cy="2161875"/>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1524000" y="152400"/>
            <a:ext cx="8520600" cy="572700"/>
          </a:xfrm>
          <a:prstGeom prst="rect">
            <a:avLst/>
          </a:prstGeom>
        </p:spPr>
        <p:txBody>
          <a:bodyPr spcFirstLastPara="1" wrap="square" lIns="91425" tIns="91425" rIns="91425" bIns="91425" anchor="t" anchorCtr="0">
            <a:noAutofit/>
          </a:bodyPr>
          <a:lstStyle/>
          <a:p>
            <a:pPr algn="l"/>
            <a:r>
              <a:rPr lang="en-IN" dirty="0">
                <a:solidFill>
                  <a:srgbClr val="FFFF00"/>
                </a:solidFill>
              </a:rPr>
              <a:t>Markup language</a:t>
            </a:r>
          </a:p>
        </p:txBody>
      </p:sp>
      <p:sp>
        <p:nvSpPr>
          <p:cNvPr id="125" name="Google Shape;125;p22"/>
          <p:cNvSpPr txBox="1">
            <a:spLocks noGrp="1"/>
          </p:cNvSpPr>
          <p:nvPr>
            <p:ph type="body" idx="1"/>
          </p:nvPr>
        </p:nvSpPr>
        <p:spPr>
          <a:xfrm>
            <a:off x="381000" y="1219200"/>
            <a:ext cx="42642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dirty="0"/>
              <a:t>There are many markup languages that add special tags into the text that the renderer wont show but use to know how to display the text.</a:t>
            </a:r>
            <a:endParaRPr dirty="0"/>
          </a:p>
          <a:p>
            <a:pPr marL="0" indent="0">
              <a:spcBef>
                <a:spcPts val="1600"/>
              </a:spcBef>
              <a:buNone/>
            </a:pPr>
            <a:r>
              <a:rPr lang="en" dirty="0"/>
              <a:t>In HTML this tags use the next notation:</a:t>
            </a:r>
            <a:endParaRPr dirty="0"/>
          </a:p>
          <a:p>
            <a:pPr marL="0" indent="0">
              <a:spcBef>
                <a:spcPts val="1600"/>
              </a:spcBef>
              <a:spcAft>
                <a:spcPts val="1600"/>
              </a:spcAft>
              <a:buNone/>
            </a:pPr>
            <a:r>
              <a:rPr lang="en" dirty="0">
                <a:latin typeface="Consolas"/>
                <a:ea typeface="Consolas"/>
                <a:cs typeface="Consolas"/>
                <a:sym typeface="Consolas"/>
              </a:rPr>
              <a:t>My name is &lt;b&gt;Javi&lt;/b&gt;</a:t>
            </a:r>
            <a:endParaRPr dirty="0">
              <a:latin typeface="Consolas"/>
              <a:ea typeface="Consolas"/>
              <a:cs typeface="Consolas"/>
              <a:sym typeface="Consolas"/>
            </a:endParaRPr>
          </a:p>
        </p:txBody>
      </p:sp>
      <p:pic>
        <p:nvPicPr>
          <p:cNvPr id="126" name="Google Shape;126;p22"/>
          <p:cNvPicPr preferRelativeResize="0"/>
          <p:nvPr/>
        </p:nvPicPr>
        <p:blipFill>
          <a:blip r:embed="rId3">
            <a:alphaModFix/>
          </a:blip>
          <a:stretch>
            <a:fillRect/>
          </a:stretch>
        </p:blipFill>
        <p:spPr>
          <a:xfrm>
            <a:off x="4775926" y="1672701"/>
            <a:ext cx="3840177" cy="38209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1752600" y="25866"/>
            <a:ext cx="6430200" cy="572700"/>
          </a:xfrm>
          <a:prstGeom prst="rect">
            <a:avLst/>
          </a:prstGeom>
        </p:spPr>
        <p:txBody>
          <a:bodyPr spcFirstLastPara="1" wrap="square" lIns="91425" tIns="91425" rIns="91425" bIns="91425" anchor="t" anchorCtr="0">
            <a:noAutofit/>
          </a:bodyPr>
          <a:lstStyle/>
          <a:p>
            <a:pPr algn="l"/>
            <a:r>
              <a:rPr lang="en" sz="3200" dirty="0">
                <a:solidFill>
                  <a:srgbClr val="FFFF00"/>
                </a:solidFill>
              </a:rPr>
              <a:t>HTML</a:t>
            </a:r>
            <a:endParaRPr sz="3200" dirty="0">
              <a:solidFill>
                <a:srgbClr val="FFFF00"/>
              </a:solidFill>
            </a:endParaRPr>
          </a:p>
        </p:txBody>
      </p:sp>
      <p:sp>
        <p:nvSpPr>
          <p:cNvPr id="132" name="Google Shape;132;p23"/>
          <p:cNvSpPr txBox="1">
            <a:spLocks noGrp="1"/>
          </p:cNvSpPr>
          <p:nvPr>
            <p:ph type="body" idx="1"/>
          </p:nvPr>
        </p:nvSpPr>
        <p:spPr>
          <a:xfrm>
            <a:off x="409325" y="1487075"/>
            <a:ext cx="5784300" cy="43263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buNone/>
            </a:pPr>
            <a:r>
              <a:rPr lang="en" sz="1500" dirty="0">
                <a:solidFill>
                  <a:schemeClr val="tx1"/>
                </a:solidFill>
              </a:rPr>
              <a:t>HTML means Hyper Text Markup Language.</a:t>
            </a:r>
            <a:endParaRPr sz="1500" dirty="0">
              <a:solidFill>
                <a:schemeClr val="tx1"/>
              </a:solidFill>
            </a:endParaRPr>
          </a:p>
          <a:p>
            <a:pPr marL="0" indent="0">
              <a:spcBef>
                <a:spcPts val="1600"/>
              </a:spcBef>
              <a:buNone/>
            </a:pPr>
            <a:r>
              <a:rPr lang="en" sz="1500" dirty="0">
                <a:solidFill>
                  <a:schemeClr val="tx1"/>
                </a:solidFill>
              </a:rPr>
              <a:t>The HTML allow us to define the structure of a document or a website. </a:t>
            </a:r>
            <a:endParaRPr sz="1500" dirty="0">
              <a:solidFill>
                <a:schemeClr val="tx1"/>
              </a:solidFill>
            </a:endParaRPr>
          </a:p>
          <a:p>
            <a:pPr marL="0" indent="0">
              <a:spcBef>
                <a:spcPts val="1600"/>
              </a:spcBef>
              <a:buNone/>
            </a:pPr>
            <a:r>
              <a:rPr lang="en" sz="1500" dirty="0">
                <a:solidFill>
                  <a:schemeClr val="tx1"/>
                </a:solidFill>
              </a:rPr>
              <a:t>HTML is </a:t>
            </a:r>
            <a:r>
              <a:rPr lang="en" sz="1500" b="1" dirty="0">
                <a:solidFill>
                  <a:schemeClr val="tx1"/>
                </a:solidFill>
              </a:rPr>
              <a:t>NOT </a:t>
            </a:r>
            <a:r>
              <a:rPr lang="en" sz="1500" dirty="0">
                <a:solidFill>
                  <a:schemeClr val="tx1"/>
                </a:solidFill>
              </a:rPr>
              <a:t>a programming language, it’s a markup language, which means its purpose is to give structure to the content of the website, not to define an algorithm.</a:t>
            </a:r>
            <a:endParaRPr sz="1500" dirty="0">
              <a:solidFill>
                <a:schemeClr val="tx1"/>
              </a:solidFill>
            </a:endParaRPr>
          </a:p>
          <a:p>
            <a:pPr marL="0" indent="0">
              <a:spcBef>
                <a:spcPts val="1600"/>
              </a:spcBef>
              <a:buNone/>
            </a:pPr>
            <a:r>
              <a:rPr lang="en" sz="1500" dirty="0">
                <a:solidFill>
                  <a:schemeClr val="tx1"/>
                </a:solidFill>
              </a:rPr>
              <a:t>It is a series of nested tags (it is a subset of </a:t>
            </a:r>
            <a:r>
              <a:rPr lang="en" sz="1500" u="sng" dirty="0">
                <a:solidFill>
                  <a:schemeClr val="tx1"/>
                </a:solidFill>
                <a:hlinkClick r:id="rId3">
                  <a:extLst>
                    <a:ext uri="{A12FA001-AC4F-418D-AE19-62706E023703}">
                      <ahyp:hlinkClr xmlns:ahyp="http://schemas.microsoft.com/office/drawing/2018/hyperlinkcolor" val="tx"/>
                    </a:ext>
                  </a:extLst>
                </a:hlinkClick>
              </a:rPr>
              <a:t>XML</a:t>
            </a:r>
            <a:r>
              <a:rPr lang="en" sz="1500" dirty="0">
                <a:solidFill>
                  <a:schemeClr val="tx1"/>
                </a:solidFill>
              </a:rPr>
              <a:t>) that contain all the website information (like texts, images and videos). Here is an example of tags:</a:t>
            </a:r>
            <a:endParaRPr sz="1500" dirty="0">
              <a:solidFill>
                <a:schemeClr val="tx1"/>
              </a:solidFill>
            </a:endParaRPr>
          </a:p>
          <a:p>
            <a:pPr marL="0" indent="0">
              <a:spcBef>
                <a:spcPts val="1600"/>
              </a:spcBef>
              <a:buNone/>
            </a:pPr>
            <a:r>
              <a:rPr lang="en" sz="1500" dirty="0">
                <a:solidFill>
                  <a:schemeClr val="tx1"/>
                </a:solidFill>
                <a:latin typeface="Consolas"/>
                <a:ea typeface="Consolas"/>
                <a:cs typeface="Consolas"/>
                <a:sym typeface="Consolas"/>
              </a:rPr>
              <a:t>&lt;title&gt;This is a title&lt;/title&gt;</a:t>
            </a:r>
            <a:endParaRPr sz="1500" dirty="0">
              <a:solidFill>
                <a:schemeClr val="tx1"/>
              </a:solidFill>
              <a:latin typeface="Consolas"/>
              <a:ea typeface="Consolas"/>
              <a:cs typeface="Consolas"/>
              <a:sym typeface="Consolas"/>
            </a:endParaRPr>
          </a:p>
          <a:p>
            <a:pPr marL="0" indent="0">
              <a:spcBef>
                <a:spcPts val="1600"/>
              </a:spcBef>
              <a:spcAft>
                <a:spcPts val="1600"/>
              </a:spcAft>
              <a:buNone/>
            </a:pPr>
            <a:r>
              <a:rPr lang="en" sz="1500" dirty="0">
                <a:solidFill>
                  <a:schemeClr val="tx1"/>
                </a:solidFill>
              </a:rPr>
              <a:t>The HTML defines the page structure. A website can have several HTMLs to different pages.</a:t>
            </a:r>
            <a:endParaRPr sz="1500" dirty="0">
              <a:solidFill>
                <a:schemeClr val="tx1"/>
              </a:solidFill>
            </a:endParaRPr>
          </a:p>
        </p:txBody>
      </p:sp>
      <p:sp>
        <p:nvSpPr>
          <p:cNvPr id="133" name="Google Shape;133;p23"/>
          <p:cNvSpPr txBox="1"/>
          <p:nvPr/>
        </p:nvSpPr>
        <p:spPr>
          <a:xfrm>
            <a:off x="6347275" y="1766850"/>
            <a:ext cx="2535900" cy="3414750"/>
          </a:xfrm>
          <a:prstGeom prst="rect">
            <a:avLst/>
          </a:prstGeom>
          <a:solidFill>
            <a:srgbClr val="000000"/>
          </a:solidFill>
          <a:ln>
            <a:noFill/>
          </a:ln>
        </p:spPr>
        <p:txBody>
          <a:bodyPr spcFirstLastPara="1" wrap="square" lIns="91425" tIns="91425" rIns="91425" bIns="91425" anchor="t" anchorCtr="0">
            <a:noAutofit/>
          </a:bodyPr>
          <a:lstStyle/>
          <a:p>
            <a:r>
              <a:rPr lang="en" dirty="0">
                <a:solidFill>
                  <a:srgbClr val="EFEFEF"/>
                </a:solidFill>
                <a:latin typeface="Consolas"/>
                <a:ea typeface="Consolas"/>
                <a:cs typeface="Consolas"/>
                <a:sym typeface="Consolas"/>
              </a:rPr>
              <a:t>&lt;html&gt;</a:t>
            </a:r>
            <a:endParaRPr dirty="0">
              <a:solidFill>
                <a:srgbClr val="EFEFEF"/>
              </a:solidFill>
              <a:latin typeface="Consolas"/>
              <a:ea typeface="Consolas"/>
              <a:cs typeface="Consolas"/>
              <a:sym typeface="Consolas"/>
            </a:endParaRPr>
          </a:p>
          <a:p>
            <a:r>
              <a:rPr lang="en" dirty="0">
                <a:solidFill>
                  <a:srgbClr val="EFEFEF"/>
                </a:solidFill>
                <a:latin typeface="Consolas"/>
                <a:ea typeface="Consolas"/>
                <a:cs typeface="Consolas"/>
                <a:sym typeface="Consolas"/>
              </a:rPr>
              <a:t>	</a:t>
            </a:r>
            <a:r>
              <a:rPr lang="en" dirty="0">
                <a:solidFill>
                  <a:srgbClr val="D5A6BD"/>
                </a:solidFill>
                <a:latin typeface="Consolas"/>
                <a:ea typeface="Consolas"/>
                <a:cs typeface="Consolas"/>
                <a:sym typeface="Consolas"/>
              </a:rPr>
              <a:t>&lt;head&gt;</a:t>
            </a:r>
            <a:endParaRPr dirty="0">
              <a:solidFill>
                <a:srgbClr val="D5A6BD"/>
              </a:solidFill>
              <a:latin typeface="Consolas"/>
              <a:ea typeface="Consolas"/>
              <a:cs typeface="Consolas"/>
              <a:sym typeface="Consolas"/>
            </a:endParaRPr>
          </a:p>
          <a:p>
            <a:r>
              <a:rPr lang="en" dirty="0">
                <a:solidFill>
                  <a:srgbClr val="D5A6BD"/>
                </a:solidFill>
                <a:latin typeface="Consolas"/>
                <a:ea typeface="Consolas"/>
                <a:cs typeface="Consolas"/>
                <a:sym typeface="Consolas"/>
              </a:rPr>
              <a:t>	&lt;/head&gt;</a:t>
            </a:r>
            <a:endParaRPr dirty="0">
              <a:solidFill>
                <a:srgbClr val="D5A6BD"/>
              </a:solidFill>
              <a:latin typeface="Consolas"/>
              <a:ea typeface="Consolas"/>
              <a:cs typeface="Consolas"/>
              <a:sym typeface="Consolas"/>
            </a:endParaRPr>
          </a:p>
          <a:p>
            <a:r>
              <a:rPr lang="en" dirty="0">
                <a:solidFill>
                  <a:srgbClr val="EFEFEF"/>
                </a:solidFill>
                <a:latin typeface="Consolas"/>
                <a:ea typeface="Consolas"/>
                <a:cs typeface="Consolas"/>
                <a:sym typeface="Consolas"/>
              </a:rPr>
              <a:t>	</a:t>
            </a:r>
            <a:r>
              <a:rPr lang="en" dirty="0">
                <a:solidFill>
                  <a:srgbClr val="9FC5E8"/>
                </a:solidFill>
                <a:latin typeface="Consolas"/>
                <a:ea typeface="Consolas"/>
                <a:cs typeface="Consolas"/>
                <a:sym typeface="Consolas"/>
              </a:rPr>
              <a:t>&lt;body&gt;</a:t>
            </a:r>
            <a:endParaRPr dirty="0">
              <a:solidFill>
                <a:srgbClr val="9FC5E8"/>
              </a:solidFill>
              <a:latin typeface="Consolas"/>
              <a:ea typeface="Consolas"/>
              <a:cs typeface="Consolas"/>
              <a:sym typeface="Consolas"/>
            </a:endParaRPr>
          </a:p>
          <a:p>
            <a:r>
              <a:rPr lang="en" dirty="0">
                <a:solidFill>
                  <a:srgbClr val="EFEFEF"/>
                </a:solidFill>
                <a:latin typeface="Consolas"/>
                <a:ea typeface="Consolas"/>
                <a:cs typeface="Consolas"/>
                <a:sym typeface="Consolas"/>
              </a:rPr>
              <a:t>		</a:t>
            </a:r>
            <a:r>
              <a:rPr lang="en" dirty="0">
                <a:solidFill>
                  <a:srgbClr val="A2C4C9"/>
                </a:solidFill>
                <a:latin typeface="Consolas"/>
                <a:ea typeface="Consolas"/>
                <a:cs typeface="Consolas"/>
                <a:sym typeface="Consolas"/>
              </a:rPr>
              <a:t>&lt;div&gt;</a:t>
            </a:r>
            <a:endParaRPr dirty="0">
              <a:solidFill>
                <a:srgbClr val="A2C4C9"/>
              </a:solidFill>
              <a:latin typeface="Consolas"/>
              <a:ea typeface="Consolas"/>
              <a:cs typeface="Consolas"/>
              <a:sym typeface="Consolas"/>
            </a:endParaRPr>
          </a:p>
          <a:p>
            <a:r>
              <a:rPr lang="en" dirty="0">
                <a:solidFill>
                  <a:srgbClr val="EFEFEF"/>
                </a:solidFill>
                <a:latin typeface="Consolas"/>
                <a:ea typeface="Consolas"/>
                <a:cs typeface="Consolas"/>
                <a:sym typeface="Consolas"/>
              </a:rPr>
              <a:t>			</a:t>
            </a:r>
            <a:r>
              <a:rPr lang="en" dirty="0">
                <a:solidFill>
                  <a:srgbClr val="93C47D"/>
                </a:solidFill>
                <a:latin typeface="Consolas"/>
                <a:ea typeface="Consolas"/>
                <a:cs typeface="Consolas"/>
                <a:sym typeface="Consolas"/>
              </a:rPr>
              <a:t>&lt;p&gt;</a:t>
            </a:r>
            <a:r>
              <a:rPr lang="en" dirty="0">
                <a:solidFill>
                  <a:srgbClr val="EFEFEF"/>
                </a:solidFill>
                <a:latin typeface="Consolas"/>
                <a:ea typeface="Consolas"/>
                <a:cs typeface="Consolas"/>
                <a:sym typeface="Consolas"/>
              </a:rPr>
              <a:t>Hi</a:t>
            </a:r>
            <a:r>
              <a:rPr lang="en" dirty="0">
                <a:solidFill>
                  <a:srgbClr val="93C47D"/>
                </a:solidFill>
                <a:latin typeface="Consolas"/>
                <a:ea typeface="Consolas"/>
                <a:cs typeface="Consolas"/>
                <a:sym typeface="Consolas"/>
              </a:rPr>
              <a:t>&lt;/p&gt;</a:t>
            </a:r>
            <a:endParaRPr dirty="0">
              <a:solidFill>
                <a:srgbClr val="93C47D"/>
              </a:solidFill>
              <a:latin typeface="Consolas"/>
              <a:ea typeface="Consolas"/>
              <a:cs typeface="Consolas"/>
              <a:sym typeface="Consolas"/>
            </a:endParaRPr>
          </a:p>
          <a:p>
            <a:r>
              <a:rPr lang="en" dirty="0">
                <a:solidFill>
                  <a:srgbClr val="EFEFEF"/>
                </a:solidFill>
                <a:latin typeface="Consolas"/>
                <a:ea typeface="Consolas"/>
                <a:cs typeface="Consolas"/>
                <a:sym typeface="Consolas"/>
              </a:rPr>
              <a:t>		</a:t>
            </a:r>
            <a:r>
              <a:rPr lang="en" dirty="0">
                <a:solidFill>
                  <a:srgbClr val="A2C4C9"/>
                </a:solidFill>
                <a:latin typeface="Consolas"/>
                <a:ea typeface="Consolas"/>
                <a:cs typeface="Consolas"/>
                <a:sym typeface="Consolas"/>
              </a:rPr>
              <a:t>&lt;/div&gt;</a:t>
            </a:r>
            <a:endParaRPr dirty="0">
              <a:solidFill>
                <a:srgbClr val="A2C4C9"/>
              </a:solidFill>
              <a:latin typeface="Consolas"/>
              <a:ea typeface="Consolas"/>
              <a:cs typeface="Consolas"/>
              <a:sym typeface="Consolas"/>
            </a:endParaRPr>
          </a:p>
          <a:p>
            <a:r>
              <a:rPr lang="en" dirty="0">
                <a:solidFill>
                  <a:srgbClr val="EFEFEF"/>
                </a:solidFill>
                <a:latin typeface="Consolas"/>
                <a:ea typeface="Consolas"/>
                <a:cs typeface="Consolas"/>
                <a:sym typeface="Consolas"/>
              </a:rPr>
              <a:t>	</a:t>
            </a:r>
            <a:r>
              <a:rPr lang="en" dirty="0">
                <a:solidFill>
                  <a:srgbClr val="9FC5E8"/>
                </a:solidFill>
                <a:latin typeface="Consolas"/>
                <a:ea typeface="Consolas"/>
                <a:cs typeface="Consolas"/>
                <a:sym typeface="Consolas"/>
              </a:rPr>
              <a:t>&lt;/body&gt;</a:t>
            </a:r>
            <a:endParaRPr dirty="0">
              <a:solidFill>
                <a:srgbClr val="9FC5E8"/>
              </a:solidFill>
              <a:latin typeface="Consolas"/>
              <a:ea typeface="Consolas"/>
              <a:cs typeface="Consolas"/>
              <a:sym typeface="Consolas"/>
            </a:endParaRPr>
          </a:p>
          <a:p>
            <a:r>
              <a:rPr lang="en" dirty="0">
                <a:solidFill>
                  <a:srgbClr val="EFEFEF"/>
                </a:solidFill>
                <a:latin typeface="Consolas"/>
                <a:ea typeface="Consolas"/>
                <a:cs typeface="Consolas"/>
                <a:sym typeface="Consolas"/>
              </a:rPr>
              <a:t>&lt;/html&gt;</a:t>
            </a:r>
            <a:endParaRPr dirty="0">
              <a:solidFill>
                <a:srgbClr val="EFEFEF"/>
              </a:solidFill>
              <a:latin typeface="Consolas"/>
              <a:ea typeface="Consolas"/>
              <a:cs typeface="Consolas"/>
              <a:sym typeface="Consola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1676400" y="35653"/>
            <a:ext cx="8520600" cy="572700"/>
          </a:xfrm>
          <a:prstGeom prst="rect">
            <a:avLst/>
          </a:prstGeom>
        </p:spPr>
        <p:txBody>
          <a:bodyPr spcFirstLastPara="1" wrap="square" lIns="91425" tIns="91425" rIns="91425" bIns="91425" anchor="t" anchorCtr="0">
            <a:noAutofit/>
          </a:bodyPr>
          <a:lstStyle/>
          <a:p>
            <a:pPr algn="l"/>
            <a:r>
              <a:rPr lang="en" dirty="0">
                <a:solidFill>
                  <a:srgbClr val="FFFF00"/>
                </a:solidFill>
              </a:rPr>
              <a:t>HTML: basic rules</a:t>
            </a:r>
            <a:endParaRPr dirty="0">
              <a:solidFill>
                <a:srgbClr val="FFFF00"/>
              </a:solidFill>
            </a:endParaRPr>
          </a:p>
        </p:txBody>
      </p:sp>
      <p:sp>
        <p:nvSpPr>
          <p:cNvPr id="139" name="Google Shape;139;p24"/>
          <p:cNvSpPr txBox="1">
            <a:spLocks noGrp="1"/>
          </p:cNvSpPr>
          <p:nvPr>
            <p:ph type="body" idx="1"/>
          </p:nvPr>
        </p:nvSpPr>
        <p:spPr>
          <a:xfrm>
            <a:off x="311700" y="1874913"/>
            <a:ext cx="8520600" cy="3416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600"/>
              <a:t>Some rules about HTML:</a:t>
            </a:r>
            <a:br>
              <a:rPr lang="en" sz="1600"/>
            </a:br>
            <a:endParaRPr sz="1600"/>
          </a:p>
          <a:p>
            <a:pPr indent="-330200">
              <a:buSzPts val="1600"/>
            </a:pPr>
            <a:r>
              <a:rPr lang="en" sz="1600"/>
              <a:t>It uses </a:t>
            </a:r>
            <a:r>
              <a:rPr lang="en" sz="1600">
                <a:solidFill>
                  <a:srgbClr val="FFE599"/>
                </a:solidFill>
              </a:rPr>
              <a:t>XML </a:t>
            </a:r>
            <a:r>
              <a:rPr lang="en" sz="1600"/>
              <a:t>syntax (</a:t>
            </a:r>
            <a:r>
              <a:rPr lang="en" sz="1600">
                <a:solidFill>
                  <a:srgbClr val="CFE2F3"/>
                </a:solidFill>
              </a:rPr>
              <a:t>tags</a:t>
            </a:r>
            <a:r>
              <a:rPr lang="en" sz="1600"/>
              <a:t> with </a:t>
            </a:r>
            <a:r>
              <a:rPr lang="en" sz="1600">
                <a:solidFill>
                  <a:srgbClr val="EAD1DC"/>
                </a:solidFill>
              </a:rPr>
              <a:t>attributes</a:t>
            </a:r>
            <a:r>
              <a:rPr lang="en" sz="1600"/>
              <a:t>, can contain other tags).</a:t>
            </a:r>
            <a:endParaRPr sz="1600"/>
          </a:p>
          <a:p>
            <a:pPr marL="0" indent="0">
              <a:buNone/>
            </a:pPr>
            <a:r>
              <a:rPr lang="en" sz="1600">
                <a:solidFill>
                  <a:srgbClr val="9FC5E8"/>
                </a:solidFill>
                <a:latin typeface="Courier New"/>
                <a:ea typeface="Courier New"/>
                <a:cs typeface="Courier New"/>
                <a:sym typeface="Courier New"/>
              </a:rPr>
              <a:t>		</a:t>
            </a:r>
            <a:r>
              <a:rPr lang="en" sz="1600">
                <a:solidFill>
                  <a:srgbClr val="9FC5E8"/>
                </a:solidFill>
                <a:latin typeface="Consolas"/>
                <a:ea typeface="Consolas"/>
                <a:cs typeface="Consolas"/>
                <a:sym typeface="Consolas"/>
              </a:rPr>
              <a:t>&lt;</a:t>
            </a:r>
            <a:r>
              <a:rPr lang="en" sz="1600">
                <a:solidFill>
                  <a:srgbClr val="CFE2F3"/>
                </a:solidFill>
                <a:latin typeface="Consolas"/>
                <a:ea typeface="Consolas"/>
                <a:cs typeface="Consolas"/>
                <a:sym typeface="Consolas"/>
              </a:rPr>
              <a:t>tag_name</a:t>
            </a:r>
            <a:r>
              <a:rPr lang="en" sz="1600">
                <a:solidFill>
                  <a:srgbClr val="9FC5E8"/>
                </a:solidFill>
                <a:latin typeface="Consolas"/>
                <a:ea typeface="Consolas"/>
                <a:cs typeface="Consolas"/>
                <a:sym typeface="Consolas"/>
              </a:rPr>
              <a:t> </a:t>
            </a:r>
            <a:r>
              <a:rPr lang="en" sz="1600">
                <a:solidFill>
                  <a:srgbClr val="EAD1DC"/>
                </a:solidFill>
                <a:latin typeface="Consolas"/>
                <a:ea typeface="Consolas"/>
                <a:cs typeface="Consolas"/>
                <a:sym typeface="Consolas"/>
              </a:rPr>
              <a:t>attribute="value"</a:t>
            </a:r>
            <a:r>
              <a:rPr lang="en" sz="1600">
                <a:solidFill>
                  <a:srgbClr val="9FC5E8"/>
                </a:solidFill>
                <a:latin typeface="Consolas"/>
                <a:ea typeface="Consolas"/>
                <a:cs typeface="Consolas"/>
                <a:sym typeface="Consolas"/>
              </a:rPr>
              <a:t>&gt; </a:t>
            </a:r>
            <a:r>
              <a:rPr lang="en" sz="1600">
                <a:solidFill>
                  <a:srgbClr val="999999"/>
                </a:solidFill>
                <a:latin typeface="Consolas"/>
                <a:ea typeface="Consolas"/>
                <a:cs typeface="Consolas"/>
                <a:sym typeface="Consolas"/>
              </a:rPr>
              <a:t>content </a:t>
            </a:r>
            <a:r>
              <a:rPr lang="en" sz="1600">
                <a:solidFill>
                  <a:srgbClr val="9FC5E8"/>
                </a:solidFill>
                <a:latin typeface="Consolas"/>
                <a:ea typeface="Consolas"/>
                <a:cs typeface="Consolas"/>
                <a:sym typeface="Consolas"/>
              </a:rPr>
              <a:t>&lt;/</a:t>
            </a:r>
            <a:r>
              <a:rPr lang="en" sz="1600">
                <a:solidFill>
                  <a:srgbClr val="CFE2F3"/>
                </a:solidFill>
                <a:latin typeface="Consolas"/>
                <a:ea typeface="Consolas"/>
                <a:cs typeface="Consolas"/>
                <a:sym typeface="Consolas"/>
              </a:rPr>
              <a:t>tag_name</a:t>
            </a:r>
            <a:r>
              <a:rPr lang="en" sz="1600">
                <a:solidFill>
                  <a:srgbClr val="9FC5E8"/>
                </a:solidFill>
                <a:latin typeface="Consolas"/>
                <a:ea typeface="Consolas"/>
                <a:cs typeface="Consolas"/>
                <a:sym typeface="Consolas"/>
              </a:rPr>
              <a:t>&gt;</a:t>
            </a:r>
            <a:endParaRPr sz="1600">
              <a:solidFill>
                <a:srgbClr val="9FC5E8"/>
              </a:solidFill>
              <a:latin typeface="Consolas"/>
              <a:ea typeface="Consolas"/>
              <a:cs typeface="Consolas"/>
              <a:sym typeface="Consolas"/>
            </a:endParaRPr>
          </a:p>
          <a:p>
            <a:pPr indent="-330200">
              <a:buSzPts val="1600"/>
            </a:pPr>
            <a:r>
              <a:rPr lang="en" sz="1600"/>
              <a:t>It stores all the information that must be shown to the user.</a:t>
            </a:r>
            <a:endParaRPr sz="1600"/>
          </a:p>
          <a:p>
            <a:pPr indent="-330200">
              <a:buSzPts val="1600"/>
            </a:pPr>
            <a:r>
              <a:rPr lang="en" sz="1600"/>
              <a:t>There are different </a:t>
            </a:r>
            <a:r>
              <a:rPr lang="en" sz="1600">
                <a:solidFill>
                  <a:srgbClr val="FFE599"/>
                </a:solidFill>
              </a:rPr>
              <a:t>HTML </a:t>
            </a:r>
            <a:r>
              <a:rPr lang="en" sz="1600"/>
              <a:t>elements for different types of information and behaviour.</a:t>
            </a:r>
            <a:endParaRPr sz="1600"/>
          </a:p>
          <a:p>
            <a:pPr indent="-330200">
              <a:buSzPts val="1600"/>
            </a:pPr>
            <a:r>
              <a:rPr lang="en" sz="1600"/>
              <a:t>The information is stored in a tree-like structure (nodes that contain nodes inside) called </a:t>
            </a:r>
            <a:r>
              <a:rPr lang="en" sz="1600">
                <a:solidFill>
                  <a:srgbClr val="FFE599"/>
                </a:solidFill>
              </a:rPr>
              <a:t>DOM (Document Object Model)</a:t>
            </a:r>
            <a:r>
              <a:rPr lang="en" sz="1600"/>
              <a:t>.</a:t>
            </a:r>
            <a:endParaRPr sz="1600"/>
          </a:p>
          <a:p>
            <a:pPr indent="-330200">
              <a:buSzPts val="1600"/>
            </a:pPr>
            <a:r>
              <a:rPr lang="en" sz="1600"/>
              <a:t>It gives the document some semantic structure (pe. this is a title, this is a section, this is a form) which is helpful for computers to understand websites content.</a:t>
            </a:r>
            <a:endParaRPr sz="1600"/>
          </a:p>
          <a:p>
            <a:pPr indent="-330200">
              <a:buSzPts val="1600"/>
            </a:pPr>
            <a:r>
              <a:rPr lang="en" sz="1600"/>
              <a:t>It must not contain information related to how it should be displayed (that information belongs to the </a:t>
            </a:r>
            <a:r>
              <a:rPr lang="en" sz="1600">
                <a:solidFill>
                  <a:srgbClr val="FFE599"/>
                </a:solidFill>
              </a:rPr>
              <a:t>CSS</a:t>
            </a:r>
            <a:r>
              <a:rPr lang="en" sz="1600"/>
              <a:t>), so no color information, font size, position, etc.</a:t>
            </a:r>
            <a:endParaRPr sz="1600"/>
          </a:p>
        </p:txBody>
      </p:sp>
    </p:spTree>
  </p:cSld>
  <p:clrMapOvr>
    <a:masterClrMapping/>
  </p:clrMapOvr>
</p:sld>
</file>

<file path=ppt/theme/theme1.xml><?xml version="1.0" encoding="utf-8"?>
<a:theme xmlns:a="http://schemas.openxmlformats.org/drawingml/2006/main" name="bvicam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DejaVu Sans"/>
        <a:cs typeface="DejaVu Sans"/>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21940</TotalTime>
  <Words>3970</Words>
  <Application>Microsoft Office PowerPoint</Application>
  <PresentationFormat>On-screen Show (4:3)</PresentationFormat>
  <Paragraphs>476</Paragraphs>
  <Slides>54</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Consolas</vt:lpstr>
      <vt:lpstr>Courier New</vt:lpstr>
      <vt:lpstr>Times New Roman</vt:lpstr>
      <vt:lpstr>Wingdings</vt:lpstr>
      <vt:lpstr>Wingdings 2</vt:lpstr>
      <vt:lpstr>bvicamtheme</vt:lpstr>
      <vt:lpstr>PowerPoint Presentation</vt:lpstr>
      <vt:lpstr>PowerPoint Presentation</vt:lpstr>
      <vt:lpstr>PowerPoint Presentation</vt:lpstr>
      <vt:lpstr>How can I test my code </vt:lpstr>
      <vt:lpstr>Inside a browser</vt:lpstr>
      <vt:lpstr>Technologies</vt:lpstr>
      <vt:lpstr>Markup language</vt:lpstr>
      <vt:lpstr>HTML</vt:lpstr>
      <vt:lpstr>HTML: basic rules</vt:lpstr>
      <vt:lpstr>HTML: syntax example</vt:lpstr>
      <vt:lpstr>HTML: syntax example</vt:lpstr>
      <vt:lpstr>DOM is a tree</vt:lpstr>
      <vt:lpstr>PowerPoint Presentation</vt:lpstr>
      <vt:lpstr>HTML: main tags</vt:lpstr>
      <vt:lpstr>HTML: other interesting tags</vt:lpstr>
      <vt:lpstr>HTML: wrapping the info</vt:lpstr>
      <vt:lpstr>HTML: tagging correctly</vt:lpstr>
      <vt:lpstr>HTML good use</vt:lpstr>
      <vt:lpstr>CSS</vt:lpstr>
      <vt:lpstr>CSS example</vt:lpstr>
      <vt:lpstr>CSS fields</vt:lpstr>
      <vt:lpstr>CSS how to add it</vt:lpstr>
      <vt:lpstr>CSS selectors</vt:lpstr>
      <vt:lpstr>CSS selectors</vt:lpstr>
      <vt:lpstr>Layout</vt:lpstr>
      <vt:lpstr>Flexbox</vt:lpstr>
      <vt:lpstr>Grid system</vt:lpstr>
      <vt:lpstr>Fullscreen divs</vt:lpstr>
      <vt:lpstr>Trick to center</vt:lpstr>
      <vt:lpstr>CSS further reading</vt:lpstr>
      <vt:lpstr>Technologies</vt:lpstr>
      <vt:lpstr>Interactivity</vt:lpstr>
      <vt:lpstr>Javascript</vt:lpstr>
      <vt:lpstr>What is Javascript?</vt:lpstr>
      <vt:lpstr>Javascript vs Java</vt:lpstr>
      <vt:lpstr>Linking to a JavaScript file: script</vt:lpstr>
      <vt:lpstr>Event-driven programming</vt:lpstr>
      <vt:lpstr>A JavaScript statement: alert</vt:lpstr>
      <vt:lpstr>Javascript: insert code</vt:lpstr>
      <vt:lpstr>Javascript: Syntax</vt:lpstr>
      <vt:lpstr>Javascript example</vt:lpstr>
      <vt:lpstr>Javascript API</vt:lpstr>
      <vt:lpstr>Javascript: retrieving element</vt:lpstr>
      <vt:lpstr>Document Object Model (DOM)</vt:lpstr>
      <vt:lpstr>Javascript: crawling the DOM</vt:lpstr>
      <vt:lpstr>Javascript: using selectors</vt:lpstr>
      <vt:lpstr>Javascript: modify nodes</vt:lpstr>
      <vt:lpstr>Javascript: create nodes</vt:lpstr>
      <vt:lpstr>Javascript: hide and show elements</vt:lpstr>
      <vt:lpstr>Using Inputs</vt:lpstr>
      <vt:lpstr>Example of a website</vt:lpstr>
      <vt:lpstr>Execution flow</vt:lpstr>
      <vt:lpstr>jQuery</vt:lpstr>
      <vt:lpstr>Using the Dev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 THE OPERATING SYSTEM</dc:title>
  <dc:creator>vaibhav</dc:creator>
  <cp:lastModifiedBy>Dr. Arpita</cp:lastModifiedBy>
  <cp:revision>295</cp:revision>
  <dcterms:created xsi:type="dcterms:W3CDTF">2013-07-24T07:08:31Z</dcterms:created>
  <dcterms:modified xsi:type="dcterms:W3CDTF">2024-02-01T07:32:32Z</dcterms:modified>
</cp:coreProperties>
</file>